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2"/>
  </p:notesMasterIdLst>
  <p:handoutMasterIdLst>
    <p:handoutMasterId r:id="rId23"/>
  </p:handoutMasterIdLst>
  <p:sldIdLst>
    <p:sldId id="488" r:id="rId2"/>
    <p:sldId id="496" r:id="rId3"/>
    <p:sldId id="497" r:id="rId4"/>
    <p:sldId id="516" r:id="rId5"/>
    <p:sldId id="517" r:id="rId6"/>
    <p:sldId id="500" r:id="rId7"/>
    <p:sldId id="518" r:id="rId8"/>
    <p:sldId id="501" r:id="rId9"/>
    <p:sldId id="483" r:id="rId10"/>
    <p:sldId id="473" r:id="rId11"/>
    <p:sldId id="519" r:id="rId12"/>
    <p:sldId id="511" r:id="rId13"/>
    <p:sldId id="381" r:id="rId14"/>
    <p:sldId id="502" r:id="rId15"/>
    <p:sldId id="503" r:id="rId16"/>
    <p:sldId id="504" r:id="rId17"/>
    <p:sldId id="505" r:id="rId18"/>
    <p:sldId id="506" r:id="rId19"/>
    <p:sldId id="507" r:id="rId20"/>
    <p:sldId id="520" r:id="rId21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FFFF"/>
    <a:srgbClr val="BFBFBF"/>
    <a:srgbClr val="DDDDDD"/>
    <a:srgbClr val="CBCBCB"/>
    <a:srgbClr val="A50021"/>
    <a:srgbClr val="008000"/>
    <a:srgbClr val="FF0066"/>
    <a:srgbClr val="FFDEC9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687" autoAdjust="0"/>
    <p:restoredTop sz="94660" autoAdjust="0"/>
  </p:normalViewPr>
  <p:slideViewPr>
    <p:cSldViewPr>
      <p:cViewPr varScale="1">
        <p:scale>
          <a:sx n="103" d="100"/>
          <a:sy n="103" d="100"/>
        </p:scale>
        <p:origin x="121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153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AU" altLang="en-AU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AU" altLang="en-AU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AU" altLang="en-AU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fld id="{A339C46C-51F3-4490-A135-E86B4E7ED485}" type="slidenum">
              <a:rPr lang="en-AU" altLang="en-AU"/>
              <a:pPr>
                <a:defRPr/>
              </a:pPr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2637350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1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1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1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E5599B28-0ADC-4F19-B151-114BB0147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6049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49956D9-030E-415E-99E3-C2B540CDF6F2}" type="slidenum">
              <a:rPr lang="en-US" altLang="en-US" sz="1200" smtClean="0"/>
              <a:pPr/>
              <a:t>4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942069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64587AA-A6AE-4A09-A600-B394EC71E2EF}" type="slidenum">
              <a:rPr lang="en-US" sz="1200" smtClean="0"/>
              <a:pPr/>
              <a:t>11</a:t>
            </a:fld>
            <a:endParaRPr lang="en-US" sz="120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71301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64587AA-A6AE-4A09-A600-B394EC71E2EF}" type="slidenum">
              <a:rPr lang="en-US" sz="1200" smtClean="0"/>
              <a:pPr/>
              <a:t>12</a:t>
            </a:fld>
            <a:endParaRPr lang="en-US" sz="120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BB85202-8C66-49CE-967D-A65A4F222659}" type="slidenum">
              <a:rPr lang="en-US" sz="1200" smtClean="0"/>
              <a:pPr/>
              <a:t>13</a:t>
            </a:fld>
            <a:endParaRPr lang="en-US" sz="120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40"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124200"/>
            <a:ext cx="6400800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tIns="45720"/>
          <a:lstStyle>
            <a:lvl1pPr marL="0" indent="0" algn="ctr">
              <a:buFont typeface="Symbol" pitchFamily="18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29CD25EB-ED53-4E07-806E-C4A4BC47E4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1655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513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0838" y="404813"/>
            <a:ext cx="2114550" cy="61483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404813"/>
            <a:ext cx="6192838" cy="61483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837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73" y="44624"/>
            <a:ext cx="8957722" cy="5857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20" y="630410"/>
            <a:ext cx="8956040" cy="61109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697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6793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990600"/>
            <a:ext cx="41529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0900" y="990600"/>
            <a:ext cx="41529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015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416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36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4516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3585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6376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990600"/>
            <a:ext cx="8458200" cy="556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8280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404813"/>
            <a:ext cx="8459788" cy="585787"/>
          </a:xfrm>
          <a:prstGeom prst="rect">
            <a:avLst/>
          </a:prstGeom>
          <a:solidFill>
            <a:srgbClr val="99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600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0" grpId="0" build="p" bldLvl="3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0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0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0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0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0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5000"/>
        </a:spcBef>
        <a:spcAft>
          <a:spcPct val="0"/>
        </a:spcAft>
        <a:buClr>
          <a:srgbClr val="FF0066"/>
        </a:buClr>
        <a:buFont typeface="Symbol" pitchFamily="18" charset="2"/>
        <a:buChar char="·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60400" indent="-315913" algn="l" rtl="0" eaLnBrk="0" fontAlgn="base" hangingPunct="0">
        <a:lnSpc>
          <a:spcPct val="95000"/>
        </a:lnSpc>
        <a:spcBef>
          <a:spcPct val="5000"/>
        </a:spcBef>
        <a:spcAft>
          <a:spcPct val="0"/>
        </a:spcAft>
        <a:buClr>
          <a:srgbClr val="3333FF"/>
        </a:buClr>
        <a:buFont typeface="Symbol" pitchFamily="18" charset="2"/>
        <a:buChar char="·"/>
        <a:defRPr sz="2600">
          <a:solidFill>
            <a:schemeClr val="tx1"/>
          </a:solidFill>
          <a:latin typeface="+mn-lt"/>
        </a:defRPr>
      </a:lvl2pPr>
      <a:lvl3pPr marL="952500" indent="-266700" algn="l" rtl="0" eaLnBrk="0" fontAlgn="base" hangingPunct="0">
        <a:lnSpc>
          <a:spcPct val="95000"/>
        </a:lnSpc>
        <a:spcBef>
          <a:spcPct val="5000"/>
        </a:spcBef>
        <a:spcAft>
          <a:spcPct val="0"/>
        </a:spcAft>
        <a:buClr>
          <a:srgbClr val="009900"/>
        </a:buClr>
        <a:buChar char="•"/>
        <a:defRPr sz="2500">
          <a:solidFill>
            <a:schemeClr val="tx1"/>
          </a:solidFill>
          <a:latin typeface="+mn-lt"/>
        </a:defRPr>
      </a:lvl3pPr>
      <a:lvl4pPr marL="1282700" indent="-304800" algn="l" rtl="0" eaLnBrk="0" fontAlgn="base" hangingPunct="0">
        <a:lnSpc>
          <a:spcPct val="95000"/>
        </a:lnSpc>
        <a:spcBef>
          <a:spcPct val="5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1600200" indent="-304800" algn="l" rtl="0" eaLnBrk="0" fontAlgn="base" hangingPunct="0">
        <a:lnSpc>
          <a:spcPct val="95000"/>
        </a:lnSpc>
        <a:spcBef>
          <a:spcPct val="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057400" indent="-304800" algn="l" rtl="0" eaLnBrk="0" fontAlgn="base" hangingPunct="0">
        <a:lnSpc>
          <a:spcPct val="95000"/>
        </a:lnSpc>
        <a:spcBef>
          <a:spcPct val="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2514600" indent="-304800" algn="l" rtl="0" eaLnBrk="0" fontAlgn="base" hangingPunct="0">
        <a:lnSpc>
          <a:spcPct val="95000"/>
        </a:lnSpc>
        <a:spcBef>
          <a:spcPct val="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2971800" indent="-304800" algn="l" rtl="0" eaLnBrk="0" fontAlgn="base" hangingPunct="0">
        <a:lnSpc>
          <a:spcPct val="95000"/>
        </a:lnSpc>
        <a:spcBef>
          <a:spcPct val="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429000" indent="-304800" algn="l" rtl="0" eaLnBrk="0" fontAlgn="base" hangingPunct="0">
        <a:lnSpc>
          <a:spcPct val="95000"/>
        </a:lnSpc>
        <a:spcBef>
          <a:spcPct val="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10" Type="http://schemas.openxmlformats.org/officeDocument/2006/relationships/image" Target="../media/image11.emf"/><Relationship Id="rId4" Type="http://schemas.openxmlformats.org/officeDocument/2006/relationships/image" Target="../media/image5.emf"/><Relationship Id="rId9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4.jpeg"/><Relationship Id="rId5" Type="http://schemas.openxmlformats.org/officeDocument/2006/relationships/image" Target="../media/image3.wmf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2"/>
          <p:cNvSpPr txBox="1">
            <a:spLocks noChangeArrowheads="1"/>
          </p:cNvSpPr>
          <p:nvPr/>
        </p:nvSpPr>
        <p:spPr bwMode="auto">
          <a:xfrm>
            <a:off x="106363" y="40076"/>
            <a:ext cx="8963025" cy="1425575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6000" tIns="36000"/>
          <a:lstStyle>
            <a:lvl1pPr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AU" sz="3200" b="1" dirty="0">
                <a:latin typeface="Arial Narrow" pitchFamily="34" charset="0"/>
              </a:rPr>
              <a:t>Important Effect Sizes for Exercise and Sport Practitioners and </a:t>
            </a:r>
            <a:r>
              <a:rPr lang="en-AU" sz="3200" b="1" dirty="0" smtClean="0">
                <a:latin typeface="Arial Narrow" pitchFamily="34" charset="0"/>
              </a:rPr>
              <a:t>Scientists</a:t>
            </a:r>
            <a:endParaRPr lang="en-US" sz="2400" i="1" dirty="0">
              <a:latin typeface="Arial Narrow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" y="987419"/>
            <a:ext cx="8970328" cy="829594"/>
          </a:xfrm>
        </p:spPr>
        <p:txBody>
          <a:bodyPr tIns="72000" anchor="t"/>
          <a:lstStyle/>
          <a:p>
            <a:r>
              <a:rPr lang="en-US" sz="2200" dirty="0" smtClean="0"/>
              <a:t>Will Hopkins  </a:t>
            </a:r>
            <a:r>
              <a:rPr lang="en-US" sz="2200" b="0" dirty="0" smtClean="0"/>
              <a:t>William.Hopkins@vu.edu.au, WillTheKiwi@gmail.com,  sportsci.org/will</a:t>
            </a:r>
            <a:r>
              <a:rPr lang="en-US" sz="2400" b="0" dirty="0" smtClean="0"/>
              <a:t/>
            </a:r>
            <a:br>
              <a:rPr lang="en-US" sz="2400" b="0" dirty="0" smtClean="0"/>
            </a:br>
            <a:r>
              <a:rPr lang="en-US" sz="2200" b="0" dirty="0" smtClean="0"/>
              <a:t>Victoria University, Melbourne, Australia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775" y="1817012"/>
            <a:ext cx="8964613" cy="4947679"/>
          </a:xfr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3000"/>
              </a:lnSpc>
            </a:pPr>
            <a:r>
              <a:rPr lang="en-US" dirty="0" smtClean="0"/>
              <a:t>Differences and changes in means</a:t>
            </a:r>
            <a:endParaRPr lang="en-US" dirty="0"/>
          </a:p>
          <a:p>
            <a:pPr lvl="1" eaLnBrk="1" hangingPunct="1">
              <a:lnSpc>
                <a:spcPct val="93000"/>
              </a:lnSpc>
            </a:pPr>
            <a:r>
              <a:rPr lang="en-US" dirty="0" smtClean="0"/>
              <a:t>Standardization: Cohen's d thresholds modified and augmented</a:t>
            </a:r>
          </a:p>
          <a:p>
            <a:pPr lvl="1" eaLnBrk="1" hangingPunct="1">
              <a:lnSpc>
                <a:spcPct val="93000"/>
              </a:lnSpc>
            </a:pPr>
            <a:r>
              <a:rPr lang="en-US" dirty="0" smtClean="0"/>
              <a:t>Visual analog and Likert scales: proportion of "full-scale deflection"</a:t>
            </a:r>
          </a:p>
          <a:p>
            <a:pPr lvl="1" eaLnBrk="1" hangingPunct="1">
              <a:lnSpc>
                <a:spcPct val="93000"/>
              </a:lnSpc>
            </a:pPr>
            <a:r>
              <a:rPr lang="en-US" dirty="0" smtClean="0"/>
              <a:t>Competitive performance: match and </a:t>
            </a:r>
            <a:r>
              <a:rPr lang="en-US" dirty="0"/>
              <a:t>medal </a:t>
            </a:r>
            <a:r>
              <a:rPr lang="en-US" dirty="0" smtClean="0"/>
              <a:t>winning and losing</a:t>
            </a:r>
          </a:p>
          <a:p>
            <a:pPr eaLnBrk="1" hangingPunct="1">
              <a:lnSpc>
                <a:spcPct val="93000"/>
              </a:lnSpc>
            </a:pPr>
            <a:r>
              <a:rPr lang="en-US" dirty="0" smtClean="0"/>
              <a:t>Correlations</a:t>
            </a:r>
          </a:p>
          <a:p>
            <a:pPr lvl="1" eaLnBrk="1" hangingPunct="1">
              <a:lnSpc>
                <a:spcPct val="93000"/>
              </a:lnSpc>
            </a:pPr>
            <a:r>
              <a:rPr lang="en-US" dirty="0" smtClean="0"/>
              <a:t>Population: Cohen's thresholds</a:t>
            </a:r>
            <a:r>
              <a:rPr lang="en-US" dirty="0"/>
              <a:t> </a:t>
            </a:r>
            <a:r>
              <a:rPr lang="en-US" dirty="0" smtClean="0"/>
              <a:t>augmented</a:t>
            </a:r>
          </a:p>
          <a:p>
            <a:pPr lvl="1" eaLnBrk="1" hangingPunct="1">
              <a:lnSpc>
                <a:spcPct val="93000"/>
              </a:lnSpc>
            </a:pPr>
            <a:r>
              <a:rPr lang="en-US" dirty="0" smtClean="0"/>
              <a:t>Reliability and validity: higher thresholds via evaluating </a:t>
            </a:r>
            <a:r>
              <a:rPr lang="en-US" dirty="0" err="1" smtClean="0"/>
              <a:t>SDs</a:t>
            </a:r>
            <a:endParaRPr lang="en-US" dirty="0"/>
          </a:p>
          <a:p>
            <a:pPr eaLnBrk="1" hangingPunct="1">
              <a:lnSpc>
                <a:spcPct val="93000"/>
              </a:lnSpc>
            </a:pPr>
            <a:r>
              <a:rPr lang="en-US" dirty="0" smtClean="0"/>
              <a:t>Slopes or gradients </a:t>
            </a:r>
          </a:p>
          <a:p>
            <a:pPr lvl="1" eaLnBrk="1" hangingPunct="1">
              <a:lnSpc>
                <a:spcPct val="93000"/>
              </a:lnSpc>
            </a:pPr>
            <a:r>
              <a:rPr lang="en-US" dirty="0" smtClean="0"/>
              <a:t>Evaluation of 2 SD of predictor and implications for Cohen's d</a:t>
            </a:r>
            <a:endParaRPr lang="en-US" dirty="0"/>
          </a:p>
          <a:p>
            <a:pPr eaLnBrk="1" hangingPunct="1">
              <a:lnSpc>
                <a:spcPct val="93000"/>
              </a:lnSpc>
            </a:pPr>
            <a:r>
              <a:rPr lang="en-US" dirty="0" smtClean="0"/>
              <a:t>Effects with proportions</a:t>
            </a:r>
          </a:p>
          <a:p>
            <a:pPr lvl="1" eaLnBrk="1" hangingPunct="1">
              <a:lnSpc>
                <a:spcPct val="93000"/>
              </a:lnSpc>
            </a:pPr>
            <a:r>
              <a:rPr lang="en-US" dirty="0" smtClean="0"/>
              <a:t>Differences; ratios; hazard ratios; odds ratios</a:t>
            </a:r>
          </a:p>
          <a:p>
            <a:pPr eaLnBrk="1" hangingPunct="1">
              <a:lnSpc>
                <a:spcPct val="93000"/>
              </a:lnSpc>
            </a:pPr>
            <a:r>
              <a:rPr lang="en-US" dirty="0" smtClean="0"/>
              <a:t>Count ratios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17575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 bldLvl="3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2238" y="19271"/>
            <a:ext cx="8924925" cy="6766723"/>
          </a:xfrm>
        </p:spPr>
        <p:txBody>
          <a:bodyPr/>
          <a:lstStyle/>
          <a:p>
            <a:r>
              <a:rPr lang="en-US" altLang="en-US" dirty="0" smtClean="0"/>
              <a:t>Beware: smallest effects on athletic performance in performance tests depend on the </a:t>
            </a:r>
            <a:r>
              <a:rPr lang="en-US" altLang="en-US" dirty="0" smtClean="0">
                <a:solidFill>
                  <a:srgbClr val="0000FF"/>
                </a:solidFill>
              </a:rPr>
              <a:t>method of measurement</a:t>
            </a:r>
            <a:r>
              <a:rPr lang="en-US" altLang="en-US" dirty="0" smtClean="0"/>
              <a:t>, because…</a:t>
            </a:r>
          </a:p>
          <a:p>
            <a:pPr lvl="1"/>
            <a:r>
              <a:rPr lang="en-US" altLang="en-US" dirty="0" smtClean="0"/>
              <a:t>A percent change in an athlete's ability to output power results in different percent changes in performance in different tests.</a:t>
            </a:r>
          </a:p>
          <a:p>
            <a:pPr lvl="1"/>
            <a:r>
              <a:rPr lang="en-US" altLang="en-US" dirty="0" smtClean="0"/>
              <a:t>These differences are due to the </a:t>
            </a:r>
            <a:r>
              <a:rPr lang="en-US" altLang="en-US" dirty="0" smtClean="0">
                <a:solidFill>
                  <a:srgbClr val="0000FF"/>
                </a:solidFill>
              </a:rPr>
              <a:t>power-duration relationship</a:t>
            </a:r>
            <a:r>
              <a:rPr lang="en-US" altLang="en-US" dirty="0" smtClean="0"/>
              <a:t> for performance and the </a:t>
            </a:r>
            <a:r>
              <a:rPr lang="en-US" altLang="en-US" dirty="0" smtClean="0">
                <a:solidFill>
                  <a:srgbClr val="0000FF"/>
                </a:solidFill>
              </a:rPr>
              <a:t>power-speed relationship</a:t>
            </a:r>
            <a:r>
              <a:rPr lang="en-US" altLang="en-US" dirty="0" smtClean="0"/>
              <a:t> for different modes of exercise.</a:t>
            </a:r>
          </a:p>
          <a:p>
            <a:pPr lvl="1"/>
            <a:r>
              <a:rPr lang="en-US" altLang="en-US" dirty="0" smtClean="0"/>
              <a:t>Example: a 1% change in endurance power output produces the following changes…</a:t>
            </a:r>
          </a:p>
          <a:p>
            <a:pPr lvl="2"/>
            <a:r>
              <a:rPr lang="en-US" altLang="en-US" dirty="0" smtClean="0"/>
              <a:t>1% in running time-trial speed or time;</a:t>
            </a:r>
          </a:p>
          <a:p>
            <a:pPr lvl="2"/>
            <a:r>
              <a:rPr lang="en-US" altLang="en-US" dirty="0" smtClean="0"/>
              <a:t>~0.4% in road-cycling time-trial time;</a:t>
            </a:r>
          </a:p>
          <a:p>
            <a:pPr lvl="2"/>
            <a:r>
              <a:rPr lang="en-US" altLang="en-US" dirty="0" smtClean="0"/>
              <a:t>0.3% in rowing-ergometer time-trial time;</a:t>
            </a:r>
          </a:p>
          <a:p>
            <a:pPr lvl="2"/>
            <a:r>
              <a:rPr lang="en-US" altLang="en-US" dirty="0" smtClean="0"/>
              <a:t>~15% in time to exhaustion in a constant-power test.</a:t>
            </a:r>
          </a:p>
          <a:p>
            <a:pPr lvl="2"/>
            <a:r>
              <a:rPr lang="en-US" altLang="en-US" dirty="0" smtClean="0"/>
              <a:t>A hard-to-interpret change in any test following a fatiguing pre-load. (But such tests can be interpreted for cycling road races: see </a:t>
            </a:r>
            <a:r>
              <a:rPr lang="en-US" altLang="en-US" dirty="0" err="1" smtClean="0"/>
              <a:t>Bonetti</a:t>
            </a:r>
            <a:r>
              <a:rPr lang="en-US" altLang="en-US" dirty="0" smtClean="0"/>
              <a:t> and Hopkins, </a:t>
            </a:r>
            <a:r>
              <a:rPr lang="en-US" dirty="0"/>
              <a:t>Sportscience 14, 63-70, </a:t>
            </a:r>
            <a:r>
              <a:rPr lang="en-US" dirty="0" smtClean="0"/>
              <a:t>2010.)</a:t>
            </a:r>
          </a:p>
          <a:p>
            <a:r>
              <a:rPr lang="en-US" altLang="en-US" dirty="0" smtClean="0"/>
              <a:t>See </a:t>
            </a:r>
            <a:r>
              <a:rPr lang="en-US" altLang="en-US" u="sng" dirty="0" smtClean="0">
                <a:solidFill>
                  <a:srgbClr val="0000FF"/>
                </a:solidFill>
              </a:rPr>
              <a:t>Assessing athletes</a:t>
            </a:r>
            <a:r>
              <a:rPr lang="en-US" altLang="en-US" dirty="0" smtClean="0"/>
              <a:t> at Sportscience for more.</a:t>
            </a:r>
          </a:p>
        </p:txBody>
      </p:sp>
    </p:spTree>
    <p:extLst>
      <p:ext uri="{BB962C8B-B14F-4D97-AF65-F5344CB8AC3E}">
        <p14:creationId xmlns:p14="http://schemas.microsoft.com/office/powerpoint/2010/main" val="96249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0" grpId="0" build="p" bldLvl="3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723" y="44450"/>
            <a:ext cx="9006632" cy="6750986"/>
          </a:xfrm>
        </p:spPr>
        <p:txBody>
          <a:bodyPr/>
          <a:lstStyle/>
          <a:p>
            <a:pPr marL="0" indent="0">
              <a:buFont typeface="Symbol" pitchFamily="18" charset="2"/>
              <a:buNone/>
              <a:defRPr/>
            </a:pPr>
            <a:r>
              <a:rPr lang="en-US" b="1" dirty="0">
                <a:solidFill>
                  <a:srgbClr val="FF0000"/>
                </a:solidFill>
              </a:rPr>
              <a:t>Correlation Coefficient</a:t>
            </a:r>
          </a:p>
          <a:p>
            <a:pPr>
              <a:defRPr/>
            </a:pPr>
            <a:r>
              <a:rPr lang="en-US" dirty="0" smtClean="0"/>
              <a:t>This represents the </a:t>
            </a:r>
            <a:r>
              <a:rPr lang="en-US" dirty="0" smtClean="0">
                <a:solidFill>
                  <a:srgbClr val="0000FF"/>
                </a:solidFill>
              </a:rPr>
              <a:t>overall linearity</a:t>
            </a:r>
            <a:r>
              <a:rPr lang="en-US" dirty="0" smtClean="0"/>
              <a:t> in a scatterplot. Examples: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Negative </a:t>
            </a:r>
            <a:r>
              <a:rPr lang="en-US" dirty="0" smtClean="0"/>
              <a:t>correlations </a:t>
            </a:r>
            <a:r>
              <a:rPr lang="en-US" dirty="0" smtClean="0"/>
              <a:t>represent negative slopes.</a:t>
            </a:r>
          </a:p>
          <a:p>
            <a:pPr>
              <a:defRPr/>
            </a:pPr>
            <a:r>
              <a:rPr lang="en-US" dirty="0" smtClean="0"/>
              <a:t>The </a:t>
            </a:r>
            <a:r>
              <a:rPr lang="en-US" dirty="0" smtClean="0"/>
              <a:t>correlation </a:t>
            </a:r>
            <a:r>
              <a:rPr lang="en-US" dirty="0" smtClean="0"/>
              <a:t>is unaffected by the scaling of the two variables.</a:t>
            </a:r>
          </a:p>
          <a:p>
            <a:pPr>
              <a:defRPr/>
            </a:pPr>
            <a:r>
              <a:rPr lang="en-US" dirty="0" smtClean="0"/>
              <a:t>Cohen opted for </a:t>
            </a:r>
            <a:r>
              <a:rPr lang="en-US" dirty="0" smtClean="0">
                <a:solidFill>
                  <a:srgbClr val="0000FF"/>
                </a:solidFill>
              </a:rPr>
              <a:t>±0.10, ±0.30 </a:t>
            </a:r>
            <a:r>
              <a:rPr lang="en-US" dirty="0" smtClean="0"/>
              <a:t>and</a:t>
            </a:r>
            <a:r>
              <a:rPr lang="en-US" dirty="0" smtClean="0">
                <a:solidFill>
                  <a:srgbClr val="0000FF"/>
                </a:solidFill>
              </a:rPr>
              <a:t> ±0.50</a:t>
            </a:r>
            <a:r>
              <a:rPr lang="en-US" dirty="0" smtClean="0"/>
              <a:t> for low, moderate and high population correlations.  I added two more thresholds:</a:t>
            </a:r>
          </a:p>
          <a:p>
            <a:pPr>
              <a:defRPr/>
            </a:pPr>
            <a:endParaRPr lang="en-US" sz="1800" dirty="0"/>
          </a:p>
          <a:p>
            <a:pPr>
              <a:defRPr/>
            </a:pPr>
            <a:endParaRPr lang="en-US" sz="2000" dirty="0" smtClean="0"/>
          </a:p>
          <a:p>
            <a:pPr lvl="1">
              <a:defRPr/>
            </a:pPr>
            <a:r>
              <a:rPr lang="en-US" dirty="0" smtClean="0"/>
              <a:t>&gt;0.90 is also "almost perfect".</a:t>
            </a:r>
          </a:p>
          <a:p>
            <a:pPr>
              <a:defRPr/>
            </a:pPr>
            <a:r>
              <a:rPr lang="en-US" dirty="0" smtClean="0"/>
              <a:t>Correlations for </a:t>
            </a:r>
            <a:r>
              <a:rPr lang="en-US" dirty="0" smtClean="0">
                <a:solidFill>
                  <a:srgbClr val="0000FF"/>
                </a:solidFill>
              </a:rPr>
              <a:t>reliability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00FF"/>
                </a:solidFill>
              </a:rPr>
              <a:t>validity</a:t>
            </a:r>
            <a:r>
              <a:rPr lang="en-US" dirty="0" smtClean="0"/>
              <a:t> have higher thresholds.</a:t>
            </a:r>
          </a:p>
          <a:p>
            <a:pPr lvl="1">
              <a:defRPr/>
            </a:pPr>
            <a:r>
              <a:rPr lang="en-US" dirty="0" smtClean="0"/>
              <a:t>These thresholds </a:t>
            </a:r>
            <a:r>
              <a:rPr lang="en-US" dirty="0" smtClean="0"/>
              <a:t>can be calculated by considering the magnitude of the standard deviation (SD) representing the error when assessing an </a:t>
            </a:r>
            <a:r>
              <a:rPr lang="en-US" dirty="0" smtClean="0"/>
              <a:t>individual…</a:t>
            </a:r>
            <a:endParaRPr lang="en-US" dirty="0" smtClean="0"/>
          </a:p>
          <a:p>
            <a:pPr lvl="1">
              <a:defRPr/>
            </a:pPr>
            <a:endParaRPr lang="en-US" sz="2400" dirty="0" smtClean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58053" y="4194906"/>
            <a:ext cx="8512897" cy="503237"/>
            <a:chOff x="497660" y="5302027"/>
            <a:chExt cx="8137525" cy="503237"/>
          </a:xfrm>
        </p:grpSpPr>
        <p:sp>
          <p:nvSpPr>
            <p:cNvPr id="22547" name="Rectangle 137"/>
            <p:cNvSpPr>
              <a:spLocks noChangeArrowheads="1"/>
            </p:cNvSpPr>
            <p:nvPr/>
          </p:nvSpPr>
          <p:spPr bwMode="auto">
            <a:xfrm rot="10800000">
              <a:off x="497660" y="5302027"/>
              <a:ext cx="8137525" cy="503237"/>
            </a:xfrm>
            <a:prstGeom prst="rect">
              <a:avLst/>
            </a:prstGeom>
            <a:gradFill rotWithShape="1">
              <a:gsLst>
                <a:gs pos="0">
                  <a:srgbClr val="FF3399">
                    <a:alpha val="29999"/>
                  </a:srgbClr>
                </a:gs>
                <a:gs pos="25000">
                  <a:srgbClr val="FF6633">
                    <a:alpha val="29999"/>
                  </a:srgbClr>
                </a:gs>
                <a:gs pos="50000">
                  <a:srgbClr val="FFFF00">
                    <a:alpha val="29999"/>
                  </a:srgbClr>
                </a:gs>
                <a:gs pos="75000">
                  <a:srgbClr val="01A78F">
                    <a:alpha val="29999"/>
                  </a:srgbClr>
                </a:gs>
                <a:gs pos="100000">
                  <a:srgbClr val="3366FF">
                    <a:alpha val="29999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0" hangingPunct="0"/>
              <a:endParaRPr lang="en-US" sz="2400"/>
            </a:p>
          </p:txBody>
        </p:sp>
        <p:sp>
          <p:nvSpPr>
            <p:cNvPr id="22548" name="Rectangle 138"/>
            <p:cNvSpPr>
              <a:spLocks noChangeArrowheads="1"/>
            </p:cNvSpPr>
            <p:nvPr/>
          </p:nvSpPr>
          <p:spPr bwMode="auto">
            <a:xfrm>
              <a:off x="1260799" y="5349458"/>
              <a:ext cx="667597" cy="422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400" dirty="0" smtClean="0">
                  <a:solidFill>
                    <a:srgbClr val="0000FF"/>
                  </a:solidFill>
                  <a:latin typeface="Arial Narrow" pitchFamily="34" charset="0"/>
                </a:rPr>
                <a:t>±0.10</a:t>
              </a:r>
              <a:endParaRPr lang="en-US" altLang="en-AU" sz="2400" dirty="0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22549" name="Rectangle 139"/>
            <p:cNvSpPr>
              <a:spLocks noChangeArrowheads="1"/>
            </p:cNvSpPr>
            <p:nvPr/>
          </p:nvSpPr>
          <p:spPr bwMode="auto">
            <a:xfrm>
              <a:off x="2414144" y="5349458"/>
              <a:ext cx="667597" cy="422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400" dirty="0" smtClean="0">
                  <a:solidFill>
                    <a:srgbClr val="0000FF"/>
                  </a:solidFill>
                  <a:latin typeface="Arial Narrow" pitchFamily="34" charset="0"/>
                </a:rPr>
                <a:t>±0.30</a:t>
              </a:r>
              <a:endParaRPr lang="en-US" altLang="en-AU" sz="2400" dirty="0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22550" name="Rectangle 140"/>
            <p:cNvSpPr>
              <a:spLocks noChangeArrowheads="1"/>
            </p:cNvSpPr>
            <p:nvPr/>
          </p:nvSpPr>
          <p:spPr bwMode="auto">
            <a:xfrm>
              <a:off x="4256781" y="5349458"/>
              <a:ext cx="667597" cy="422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400" dirty="0" smtClean="0">
                  <a:solidFill>
                    <a:srgbClr val="0000FF"/>
                  </a:solidFill>
                  <a:latin typeface="Arial Narrow" pitchFamily="34" charset="0"/>
                </a:rPr>
                <a:t>±0.50</a:t>
              </a:r>
              <a:endParaRPr lang="en-US" altLang="en-AU" sz="2400" dirty="0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22551" name="Rectangle 141"/>
            <p:cNvSpPr>
              <a:spLocks noChangeArrowheads="1"/>
            </p:cNvSpPr>
            <p:nvPr/>
          </p:nvSpPr>
          <p:spPr bwMode="auto">
            <a:xfrm>
              <a:off x="5509513" y="5349458"/>
              <a:ext cx="667597" cy="422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400" dirty="0" smtClean="0">
                  <a:solidFill>
                    <a:srgbClr val="0000FF"/>
                  </a:solidFill>
                  <a:latin typeface="Arial Narrow" pitchFamily="34" charset="0"/>
                </a:rPr>
                <a:t>±0.70</a:t>
              </a:r>
              <a:endParaRPr lang="en-US" altLang="en-AU" sz="2400" dirty="0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22552" name="Rectangle 142"/>
            <p:cNvSpPr>
              <a:spLocks noChangeArrowheads="1"/>
            </p:cNvSpPr>
            <p:nvPr/>
          </p:nvSpPr>
          <p:spPr bwMode="auto">
            <a:xfrm>
              <a:off x="7310470" y="5349458"/>
              <a:ext cx="667597" cy="422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400" dirty="0" smtClean="0">
                  <a:solidFill>
                    <a:srgbClr val="0000FF"/>
                  </a:solidFill>
                  <a:latin typeface="Arial Narrow" pitchFamily="34" charset="0"/>
                </a:rPr>
                <a:t>±0.90</a:t>
              </a:r>
              <a:endParaRPr lang="en-US" altLang="en-AU" sz="2400" dirty="0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22553" name="Rectangle 143"/>
            <p:cNvSpPr>
              <a:spLocks noChangeArrowheads="1"/>
            </p:cNvSpPr>
            <p:nvPr/>
          </p:nvSpPr>
          <p:spPr bwMode="auto">
            <a:xfrm>
              <a:off x="599799" y="5349458"/>
              <a:ext cx="626257" cy="422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400" dirty="0">
                  <a:latin typeface="Arial Narrow" pitchFamily="34" charset="0"/>
                </a:rPr>
                <a:t>trivial</a:t>
              </a:r>
              <a:endParaRPr lang="en-US" altLang="en-AU" sz="2400" dirty="0">
                <a:latin typeface="Arial Narrow" pitchFamily="34" charset="0"/>
              </a:endParaRPr>
            </a:p>
          </p:txBody>
        </p:sp>
        <p:sp>
          <p:nvSpPr>
            <p:cNvPr id="22554" name="Rectangle 144"/>
            <p:cNvSpPr>
              <a:spLocks noChangeArrowheads="1"/>
            </p:cNvSpPr>
            <p:nvPr/>
          </p:nvSpPr>
          <p:spPr bwMode="auto">
            <a:xfrm>
              <a:off x="1963138" y="5349458"/>
              <a:ext cx="416264" cy="422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400" dirty="0">
                  <a:latin typeface="Arial Narrow" pitchFamily="34" charset="0"/>
                </a:rPr>
                <a:t>low</a:t>
              </a:r>
              <a:endParaRPr lang="en-US" altLang="en-AU" sz="2400" dirty="0">
                <a:latin typeface="Arial Narrow" pitchFamily="34" charset="0"/>
              </a:endParaRPr>
            </a:p>
          </p:txBody>
        </p:sp>
        <p:sp>
          <p:nvSpPr>
            <p:cNvPr id="22555" name="Rectangle 145"/>
            <p:cNvSpPr>
              <a:spLocks noChangeArrowheads="1"/>
            </p:cNvSpPr>
            <p:nvPr/>
          </p:nvSpPr>
          <p:spPr bwMode="auto">
            <a:xfrm>
              <a:off x="3116484" y="5349458"/>
              <a:ext cx="1105555" cy="422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400" dirty="0">
                  <a:latin typeface="Arial Narrow" pitchFamily="34" charset="0"/>
                </a:rPr>
                <a:t>moderate</a:t>
              </a:r>
              <a:endParaRPr lang="en-US" altLang="en-AU" sz="2400" dirty="0">
                <a:latin typeface="Arial Narrow" pitchFamily="34" charset="0"/>
              </a:endParaRPr>
            </a:p>
          </p:txBody>
        </p:sp>
        <p:sp>
          <p:nvSpPr>
            <p:cNvPr id="22556" name="Rectangle 146"/>
            <p:cNvSpPr>
              <a:spLocks noChangeArrowheads="1"/>
            </p:cNvSpPr>
            <p:nvPr/>
          </p:nvSpPr>
          <p:spPr bwMode="auto">
            <a:xfrm>
              <a:off x="4959120" y="5349458"/>
              <a:ext cx="515650" cy="422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400">
                  <a:latin typeface="Arial Narrow" pitchFamily="34" charset="0"/>
                </a:rPr>
                <a:t>high</a:t>
              </a:r>
              <a:endParaRPr lang="en-US" altLang="en-AU" sz="2400">
                <a:latin typeface="Arial Narrow" pitchFamily="34" charset="0"/>
              </a:endParaRPr>
            </a:p>
          </p:txBody>
        </p:sp>
        <p:sp>
          <p:nvSpPr>
            <p:cNvPr id="22557" name="Rectangle 147"/>
            <p:cNvSpPr>
              <a:spLocks noChangeArrowheads="1"/>
            </p:cNvSpPr>
            <p:nvPr/>
          </p:nvSpPr>
          <p:spPr bwMode="auto">
            <a:xfrm>
              <a:off x="6211852" y="5349458"/>
              <a:ext cx="1063876" cy="422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400" dirty="0">
                  <a:latin typeface="Arial Narrow" pitchFamily="34" charset="0"/>
                </a:rPr>
                <a:t>very high</a:t>
              </a:r>
              <a:endParaRPr lang="en-US" altLang="en-AU" sz="2400" dirty="0">
                <a:latin typeface="Arial Narrow" pitchFamily="34" charset="0"/>
              </a:endParaRPr>
            </a:p>
          </p:txBody>
        </p:sp>
        <p:sp>
          <p:nvSpPr>
            <p:cNvPr id="22558" name="Rectangle 148"/>
            <p:cNvSpPr>
              <a:spLocks noChangeArrowheads="1"/>
            </p:cNvSpPr>
            <p:nvPr/>
          </p:nvSpPr>
          <p:spPr bwMode="auto">
            <a:xfrm>
              <a:off x="8012806" y="5349458"/>
              <a:ext cx="574126" cy="422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400" dirty="0" smtClean="0">
                  <a:latin typeface="Arial Narrow" pitchFamily="34" charset="0"/>
                </a:rPr>
                <a:t>huge</a:t>
              </a:r>
              <a:endParaRPr lang="en-US" altLang="en-AU" sz="2400" dirty="0">
                <a:latin typeface="Arial Narrow" pitchFamily="34" charset="0"/>
              </a:endParaRPr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50825" y="1024743"/>
            <a:ext cx="8620125" cy="1522412"/>
            <a:chOff x="251520" y="1556792"/>
            <a:chExt cx="8619627" cy="1522439"/>
          </a:xfrm>
        </p:grpSpPr>
        <p:pic>
          <p:nvPicPr>
            <p:cNvPr id="22533" name="Picture 61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0481" y="1556792"/>
              <a:ext cx="1185863" cy="1103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534" name="Picture 61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556792"/>
              <a:ext cx="1185863" cy="1103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535" name="Rectangle 63"/>
            <p:cNvSpPr>
              <a:spLocks noChangeArrowheads="1"/>
            </p:cNvSpPr>
            <p:nvPr/>
          </p:nvSpPr>
          <p:spPr bwMode="auto">
            <a:xfrm>
              <a:off x="358742" y="2650909"/>
              <a:ext cx="971420" cy="428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 eaLnBrk="0" hangingPunct="0"/>
              <a:r>
                <a:rPr lang="en-AU" altLang="en-AU">
                  <a:latin typeface="Arial Narrow" pitchFamily="34" charset="0"/>
                </a:rPr>
                <a:t>r = 0.00</a:t>
              </a:r>
              <a:endParaRPr lang="en-US" altLang="en-AU">
                <a:latin typeface="Arial Narrow" pitchFamily="34" charset="0"/>
              </a:endParaRPr>
            </a:p>
          </p:txBody>
        </p:sp>
        <p:sp>
          <p:nvSpPr>
            <p:cNvPr id="22536" name="Rectangle 63"/>
            <p:cNvSpPr>
              <a:spLocks noChangeArrowheads="1"/>
            </p:cNvSpPr>
            <p:nvPr/>
          </p:nvSpPr>
          <p:spPr bwMode="auto">
            <a:xfrm>
              <a:off x="1597703" y="2650909"/>
              <a:ext cx="971420" cy="428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 eaLnBrk="0" hangingPunct="0"/>
              <a:r>
                <a:rPr lang="en-AU" altLang="en-AU">
                  <a:latin typeface="Arial Narrow" pitchFamily="34" charset="0"/>
                </a:rPr>
                <a:t>r = 0.10</a:t>
              </a:r>
              <a:endParaRPr lang="en-US" altLang="en-AU">
                <a:latin typeface="Arial Narrow" pitchFamily="34" charset="0"/>
              </a:endParaRPr>
            </a:p>
          </p:txBody>
        </p:sp>
        <p:pic>
          <p:nvPicPr>
            <p:cNvPr id="22537" name="Picture 61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9442" y="1556792"/>
              <a:ext cx="1185863" cy="1103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538" name="Rectangle 63"/>
            <p:cNvSpPr>
              <a:spLocks noChangeArrowheads="1"/>
            </p:cNvSpPr>
            <p:nvPr/>
          </p:nvSpPr>
          <p:spPr bwMode="auto">
            <a:xfrm>
              <a:off x="2836664" y="2650909"/>
              <a:ext cx="971420" cy="428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 eaLnBrk="0" hangingPunct="0"/>
              <a:r>
                <a:rPr lang="en-AU" altLang="en-AU">
                  <a:latin typeface="Arial Narrow" pitchFamily="34" charset="0"/>
                </a:rPr>
                <a:t>r = 0.30</a:t>
              </a:r>
              <a:endParaRPr lang="en-US" altLang="en-AU">
                <a:latin typeface="Arial Narrow" pitchFamily="34" charset="0"/>
              </a:endParaRPr>
            </a:p>
          </p:txBody>
        </p:sp>
        <p:pic>
          <p:nvPicPr>
            <p:cNvPr id="22539" name="Picture 62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8403" y="1556792"/>
              <a:ext cx="1185863" cy="1103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540" name="Rectangle 63"/>
            <p:cNvSpPr>
              <a:spLocks noChangeArrowheads="1"/>
            </p:cNvSpPr>
            <p:nvPr/>
          </p:nvSpPr>
          <p:spPr bwMode="auto">
            <a:xfrm>
              <a:off x="4075625" y="2650909"/>
              <a:ext cx="971420" cy="428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 eaLnBrk="0" hangingPunct="0"/>
              <a:r>
                <a:rPr lang="en-AU" altLang="en-AU">
                  <a:latin typeface="Arial Narrow" pitchFamily="34" charset="0"/>
                </a:rPr>
                <a:t>r = 0.50</a:t>
              </a:r>
              <a:endParaRPr lang="en-US" altLang="en-AU">
                <a:latin typeface="Arial Narrow" pitchFamily="34" charset="0"/>
              </a:endParaRPr>
            </a:p>
          </p:txBody>
        </p:sp>
        <p:pic>
          <p:nvPicPr>
            <p:cNvPr id="22541" name="Picture 62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7364" y="1556792"/>
              <a:ext cx="1185863" cy="1103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542" name="Picture 62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6325" y="1556792"/>
              <a:ext cx="1185863" cy="1103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543" name="Picture 62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5284" y="1556792"/>
              <a:ext cx="1185863" cy="1103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544" name="Rectangle 63"/>
            <p:cNvSpPr>
              <a:spLocks noChangeArrowheads="1"/>
            </p:cNvSpPr>
            <p:nvPr/>
          </p:nvSpPr>
          <p:spPr bwMode="auto">
            <a:xfrm>
              <a:off x="5314586" y="2650909"/>
              <a:ext cx="971420" cy="428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 eaLnBrk="0" hangingPunct="0"/>
              <a:r>
                <a:rPr lang="en-AU" altLang="en-AU">
                  <a:latin typeface="Arial Narrow" pitchFamily="34" charset="0"/>
                </a:rPr>
                <a:t>r = 0.70</a:t>
              </a:r>
              <a:endParaRPr lang="en-US" altLang="en-AU">
                <a:latin typeface="Arial Narrow" pitchFamily="34" charset="0"/>
              </a:endParaRPr>
            </a:p>
          </p:txBody>
        </p:sp>
        <p:sp>
          <p:nvSpPr>
            <p:cNvPr id="22545" name="Rectangle 63"/>
            <p:cNvSpPr>
              <a:spLocks noChangeArrowheads="1"/>
            </p:cNvSpPr>
            <p:nvPr/>
          </p:nvSpPr>
          <p:spPr bwMode="auto">
            <a:xfrm>
              <a:off x="6553547" y="2650909"/>
              <a:ext cx="971420" cy="428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 eaLnBrk="0" hangingPunct="0"/>
              <a:r>
                <a:rPr lang="en-AU" altLang="en-AU">
                  <a:latin typeface="Arial Narrow" pitchFamily="34" charset="0"/>
                </a:rPr>
                <a:t>r = 0.90</a:t>
              </a:r>
              <a:endParaRPr lang="en-US" altLang="en-AU">
                <a:latin typeface="Arial Narrow" pitchFamily="34" charset="0"/>
              </a:endParaRPr>
            </a:p>
          </p:txBody>
        </p:sp>
        <p:sp>
          <p:nvSpPr>
            <p:cNvPr id="22546" name="Rectangle 63"/>
            <p:cNvSpPr>
              <a:spLocks noChangeArrowheads="1"/>
            </p:cNvSpPr>
            <p:nvPr/>
          </p:nvSpPr>
          <p:spPr bwMode="auto">
            <a:xfrm>
              <a:off x="7792506" y="2650909"/>
              <a:ext cx="971420" cy="428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 eaLnBrk="0" hangingPunct="0"/>
              <a:r>
                <a:rPr lang="en-AU" altLang="en-AU">
                  <a:latin typeface="Arial Narrow" pitchFamily="34" charset="0"/>
                </a:rPr>
                <a:t>r = 1.00</a:t>
              </a:r>
              <a:endParaRPr lang="en-US" altLang="en-AU">
                <a:latin typeface="Arial Narrow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6446432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2" grpId="0" build="p" bldLvl="3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062" y="44450"/>
            <a:ext cx="9043954" cy="6696918"/>
          </a:xfrm>
        </p:spPr>
        <p:txBody>
          <a:bodyPr/>
          <a:lstStyle/>
          <a:p>
            <a:pPr lvl="1">
              <a:defRPr/>
            </a:pPr>
            <a:r>
              <a:rPr lang="en-US" dirty="0" smtClean="0"/>
              <a:t>An SD represents the difference between two measurements, similar to the difference between two means.</a:t>
            </a:r>
          </a:p>
          <a:p>
            <a:pPr lvl="1">
              <a:defRPr/>
            </a:pPr>
            <a:r>
              <a:rPr lang="en-US" dirty="0" smtClean="0"/>
              <a:t>The magnitude of an SD has to be assessed by </a:t>
            </a:r>
            <a:r>
              <a:rPr lang="en-US" dirty="0" smtClean="0">
                <a:solidFill>
                  <a:srgbClr val="0000FF"/>
                </a:solidFill>
              </a:rPr>
              <a:t>doubling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it</a:t>
            </a:r>
            <a:r>
              <a:rPr lang="en-US" dirty="0" smtClean="0"/>
              <a:t>, or equivalently, by </a:t>
            </a:r>
            <a:r>
              <a:rPr lang="en-US" dirty="0" smtClean="0">
                <a:solidFill>
                  <a:srgbClr val="0000FF"/>
                </a:solidFill>
              </a:rPr>
              <a:t>halving the thresholds</a:t>
            </a:r>
            <a:r>
              <a:rPr lang="en-US" dirty="0" smtClean="0"/>
              <a:t> for comparing means.</a:t>
            </a:r>
            <a:endParaRPr lang="en-US" dirty="0"/>
          </a:p>
          <a:p>
            <a:pPr lvl="1">
              <a:defRPr/>
            </a:pPr>
            <a:r>
              <a:rPr lang="en-US" dirty="0" smtClean="0"/>
              <a:t>Hence </a:t>
            </a:r>
            <a:r>
              <a:rPr lang="en-US" dirty="0"/>
              <a:t>the following magnitude </a:t>
            </a:r>
            <a:r>
              <a:rPr lang="en-US" dirty="0" smtClean="0"/>
              <a:t>thresholds via standardization for a </a:t>
            </a:r>
            <a:r>
              <a:rPr lang="en-US" dirty="0" smtClean="0">
                <a:solidFill>
                  <a:srgbClr val="0000FF"/>
                </a:solidFill>
              </a:rPr>
              <a:t>reliability</a:t>
            </a:r>
            <a:r>
              <a:rPr lang="en-US" dirty="0" smtClean="0"/>
              <a:t> correlation (test-retest or ICC):</a:t>
            </a:r>
          </a:p>
          <a:p>
            <a:pPr lvl="1">
              <a:defRPr/>
            </a:pPr>
            <a:endParaRPr lang="en-US" sz="2000" dirty="0"/>
          </a:p>
          <a:p>
            <a:pPr lvl="1">
              <a:defRPr/>
            </a:pPr>
            <a:endParaRPr lang="en-US" sz="2000" dirty="0" smtClean="0"/>
          </a:p>
          <a:p>
            <a:pPr lvl="1">
              <a:defRPr/>
            </a:pPr>
            <a:r>
              <a:rPr lang="en-US" dirty="0" smtClean="0"/>
              <a:t>And for a </a:t>
            </a:r>
            <a:r>
              <a:rPr lang="en-US" dirty="0" smtClean="0">
                <a:solidFill>
                  <a:srgbClr val="0000FF"/>
                </a:solidFill>
              </a:rPr>
              <a:t>validity</a:t>
            </a:r>
            <a:r>
              <a:rPr lang="en-US" dirty="0" smtClean="0"/>
              <a:t> </a:t>
            </a:r>
            <a:r>
              <a:rPr lang="en-US" dirty="0"/>
              <a:t>correlation </a:t>
            </a:r>
            <a:r>
              <a:rPr lang="en-US" dirty="0" smtClean="0"/>
              <a:t>of a practical with an error-free criterion:</a:t>
            </a:r>
          </a:p>
          <a:p>
            <a:pPr lvl="1">
              <a:defRPr/>
            </a:pPr>
            <a:endParaRPr lang="en-US" sz="2000" dirty="0"/>
          </a:p>
          <a:p>
            <a:pPr lvl="1">
              <a:defRPr/>
            </a:pPr>
            <a:endParaRPr lang="en-US" sz="2000" dirty="0" smtClean="0"/>
          </a:p>
          <a:p>
            <a:pPr lvl="2">
              <a:defRPr/>
            </a:pPr>
            <a:r>
              <a:rPr lang="en-US" dirty="0" smtClean="0"/>
              <a:t>Thresholds for validity r = √(reliability r).</a:t>
            </a:r>
          </a:p>
          <a:p>
            <a:pPr lvl="1">
              <a:spcBef>
                <a:spcPts val="600"/>
              </a:spcBef>
              <a:defRPr/>
            </a:pPr>
            <a:r>
              <a:rPr lang="en-US" dirty="0" smtClean="0"/>
              <a:t>See </a:t>
            </a:r>
            <a:r>
              <a:rPr lang="en-US" u="sng" dirty="0" smtClean="0">
                <a:solidFill>
                  <a:srgbClr val="0000FF"/>
                </a:solidFill>
              </a:rPr>
              <a:t>Validity and reliability</a:t>
            </a:r>
            <a:r>
              <a:rPr lang="en-US" dirty="0" smtClean="0"/>
              <a:t> at Sportscience for more.</a:t>
            </a: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en-US" b="1" dirty="0">
                <a:solidFill>
                  <a:srgbClr val="FF0066"/>
                </a:solidFill>
              </a:rPr>
              <a:t>Slope (or Gradient)</a:t>
            </a:r>
          </a:p>
          <a:p>
            <a:pPr>
              <a:defRPr/>
            </a:pPr>
            <a:r>
              <a:rPr lang="en-US" dirty="0" smtClean="0"/>
              <a:t>A correlation is easy to evaluate, but a slope is more practical.</a:t>
            </a:r>
          </a:p>
          <a:p>
            <a:pPr>
              <a:defRPr/>
            </a:pPr>
            <a:r>
              <a:rPr lang="en-US" dirty="0" smtClean="0"/>
              <a:t>As with </a:t>
            </a:r>
            <a:r>
              <a:rPr lang="en-US" dirty="0"/>
              <a:t>the correlation coefficient, use it </a:t>
            </a:r>
            <a:r>
              <a:rPr lang="en-US" dirty="0" smtClean="0"/>
              <a:t>when </a:t>
            </a:r>
            <a:r>
              <a:rPr lang="en-US" dirty="0"/>
              <a:t>a </a:t>
            </a:r>
            <a:r>
              <a:rPr lang="en-US" dirty="0">
                <a:solidFill>
                  <a:srgbClr val="0000FF"/>
                </a:solidFill>
              </a:rPr>
              <a:t>straight line</a:t>
            </a:r>
            <a:r>
              <a:rPr lang="en-US" dirty="0"/>
              <a:t> </a:t>
            </a:r>
            <a:r>
              <a:rPr lang="en-US" dirty="0" smtClean="0"/>
              <a:t>looks like the best way to fit a trend in </a:t>
            </a:r>
            <a:r>
              <a:rPr lang="en-US" dirty="0"/>
              <a:t>a </a:t>
            </a:r>
            <a:r>
              <a:rPr lang="en-US" dirty="0" smtClean="0"/>
              <a:t>scatterplot…</a:t>
            </a:r>
            <a:endParaRPr lang="en-US" sz="2400" dirty="0" smtClean="0"/>
          </a:p>
          <a:p>
            <a:pPr lvl="2">
              <a:defRPr/>
            </a:pPr>
            <a:endParaRPr lang="en-US" sz="2300" dirty="0"/>
          </a:p>
          <a:p>
            <a:pPr lvl="1">
              <a:defRPr/>
            </a:pPr>
            <a:endParaRPr lang="en-US" sz="2400" dirty="0" smtClean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03465" y="2492896"/>
            <a:ext cx="8661023" cy="503237"/>
            <a:chOff x="329305" y="5302026"/>
            <a:chExt cx="8279120" cy="503237"/>
          </a:xfrm>
        </p:grpSpPr>
        <p:sp>
          <p:nvSpPr>
            <p:cNvPr id="22547" name="Rectangle 137"/>
            <p:cNvSpPr>
              <a:spLocks noChangeArrowheads="1"/>
            </p:cNvSpPr>
            <p:nvPr/>
          </p:nvSpPr>
          <p:spPr bwMode="auto">
            <a:xfrm rot="10800000">
              <a:off x="329305" y="5302026"/>
              <a:ext cx="8279120" cy="503237"/>
            </a:xfrm>
            <a:prstGeom prst="rect">
              <a:avLst/>
            </a:prstGeom>
            <a:gradFill rotWithShape="1">
              <a:gsLst>
                <a:gs pos="0">
                  <a:srgbClr val="FF3399">
                    <a:alpha val="29999"/>
                  </a:srgbClr>
                </a:gs>
                <a:gs pos="25000">
                  <a:srgbClr val="FF6633">
                    <a:alpha val="29999"/>
                  </a:srgbClr>
                </a:gs>
                <a:gs pos="50000">
                  <a:srgbClr val="FFFF00">
                    <a:alpha val="29999"/>
                  </a:srgbClr>
                </a:gs>
                <a:gs pos="75000">
                  <a:srgbClr val="01A78F">
                    <a:alpha val="29999"/>
                  </a:srgbClr>
                </a:gs>
                <a:gs pos="100000">
                  <a:srgbClr val="3366FF">
                    <a:alpha val="29999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0" hangingPunct="0"/>
              <a:endParaRPr lang="en-US" sz="2300"/>
            </a:p>
          </p:txBody>
        </p:sp>
        <p:sp>
          <p:nvSpPr>
            <p:cNvPr id="22548" name="Rectangle 138"/>
            <p:cNvSpPr>
              <a:spLocks noChangeArrowheads="1"/>
            </p:cNvSpPr>
            <p:nvPr/>
          </p:nvSpPr>
          <p:spPr bwMode="auto">
            <a:xfrm>
              <a:off x="1532886" y="5349458"/>
              <a:ext cx="640014" cy="408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300" dirty="0" smtClean="0">
                  <a:solidFill>
                    <a:srgbClr val="0000FF"/>
                  </a:solidFill>
                  <a:latin typeface="Arial Narrow" pitchFamily="34" charset="0"/>
                </a:rPr>
                <a:t>±0.20</a:t>
              </a:r>
              <a:endParaRPr lang="en-US" altLang="en-AU" sz="2300" dirty="0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22549" name="Rectangle 139"/>
            <p:cNvSpPr>
              <a:spLocks noChangeArrowheads="1"/>
            </p:cNvSpPr>
            <p:nvPr/>
          </p:nvSpPr>
          <p:spPr bwMode="auto">
            <a:xfrm>
              <a:off x="2968607" y="5349458"/>
              <a:ext cx="640014" cy="408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300" dirty="0" smtClean="0">
                  <a:solidFill>
                    <a:srgbClr val="0000FF"/>
                  </a:solidFill>
                  <a:latin typeface="Arial Narrow" pitchFamily="34" charset="0"/>
                </a:rPr>
                <a:t>±0.50</a:t>
              </a:r>
              <a:endParaRPr lang="en-US" altLang="en-AU" sz="2300" dirty="0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22550" name="Rectangle 140"/>
            <p:cNvSpPr>
              <a:spLocks noChangeArrowheads="1"/>
            </p:cNvSpPr>
            <p:nvPr/>
          </p:nvSpPr>
          <p:spPr bwMode="auto">
            <a:xfrm>
              <a:off x="4177604" y="5349458"/>
              <a:ext cx="640014" cy="408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300" dirty="0" smtClean="0">
                  <a:solidFill>
                    <a:srgbClr val="0000FF"/>
                  </a:solidFill>
                  <a:latin typeface="Arial Narrow" pitchFamily="34" charset="0"/>
                </a:rPr>
                <a:t>±0.75</a:t>
              </a:r>
              <a:endParaRPr lang="en-US" altLang="en-AU" sz="2300" dirty="0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22551" name="Rectangle 141"/>
            <p:cNvSpPr>
              <a:spLocks noChangeArrowheads="1"/>
            </p:cNvSpPr>
            <p:nvPr/>
          </p:nvSpPr>
          <p:spPr bwMode="auto">
            <a:xfrm>
              <a:off x="5438702" y="5349458"/>
              <a:ext cx="640014" cy="408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300" dirty="0" smtClean="0">
                  <a:solidFill>
                    <a:srgbClr val="0000FF"/>
                  </a:solidFill>
                  <a:latin typeface="Arial Narrow" pitchFamily="34" charset="0"/>
                </a:rPr>
                <a:t>±0.90</a:t>
              </a:r>
              <a:endParaRPr lang="en-US" altLang="en-AU" sz="2300" dirty="0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22552" name="Rectangle 142"/>
            <p:cNvSpPr>
              <a:spLocks noChangeArrowheads="1"/>
            </p:cNvSpPr>
            <p:nvPr/>
          </p:nvSpPr>
          <p:spPr bwMode="auto">
            <a:xfrm>
              <a:off x="6926521" y="5349458"/>
              <a:ext cx="640014" cy="408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300" dirty="0" smtClean="0">
                  <a:solidFill>
                    <a:srgbClr val="0000FF"/>
                  </a:solidFill>
                  <a:latin typeface="Arial Narrow" pitchFamily="34" charset="0"/>
                </a:rPr>
                <a:t>±0.99</a:t>
              </a:r>
              <a:endParaRPr lang="en-US" altLang="en-AU" sz="2300" dirty="0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22553" name="Rectangle 143"/>
            <p:cNvSpPr>
              <a:spLocks noChangeArrowheads="1"/>
            </p:cNvSpPr>
            <p:nvPr/>
          </p:nvSpPr>
          <p:spPr bwMode="auto">
            <a:xfrm>
              <a:off x="356065" y="5349458"/>
              <a:ext cx="1141084" cy="408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r" eaLnBrk="0" hangingPunct="0">
                <a:lnSpc>
                  <a:spcPct val="90000"/>
                </a:lnSpc>
              </a:pPr>
              <a:r>
                <a:rPr lang="en-AU" altLang="en-AU" sz="2300" dirty="0" smtClean="0">
                  <a:latin typeface="Arial Narrow" pitchFamily="34" charset="0"/>
                </a:rPr>
                <a:t>impractical</a:t>
              </a:r>
              <a:endParaRPr lang="en-US" altLang="en-AU" sz="2300" dirty="0">
                <a:latin typeface="Arial Narrow" pitchFamily="34" charset="0"/>
              </a:endParaRPr>
            </a:p>
          </p:txBody>
        </p:sp>
        <p:sp>
          <p:nvSpPr>
            <p:cNvPr id="22554" name="Rectangle 144"/>
            <p:cNvSpPr>
              <a:spLocks noChangeArrowheads="1"/>
            </p:cNvSpPr>
            <p:nvPr/>
          </p:nvSpPr>
          <p:spPr bwMode="auto">
            <a:xfrm>
              <a:off x="2208638" y="5349458"/>
              <a:ext cx="724231" cy="408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300" dirty="0" smtClean="0">
                  <a:latin typeface="Arial Narrow" pitchFamily="34" charset="0"/>
                </a:rPr>
                <a:t>v.</a:t>
              </a:r>
              <a:r>
                <a:rPr lang="en-AU" altLang="en-AU" sz="1600" dirty="0" smtClean="0">
                  <a:latin typeface="Arial Narrow" pitchFamily="34" charset="0"/>
                </a:rPr>
                <a:t> </a:t>
              </a:r>
              <a:r>
                <a:rPr lang="en-AU" altLang="en-AU" sz="2300" dirty="0" smtClean="0">
                  <a:latin typeface="Arial Narrow" pitchFamily="34" charset="0"/>
                </a:rPr>
                <a:t>poor</a:t>
              </a:r>
              <a:endParaRPr lang="en-US" altLang="en-AU" sz="2300" dirty="0">
                <a:latin typeface="Arial Narrow" pitchFamily="34" charset="0"/>
              </a:endParaRPr>
            </a:p>
          </p:txBody>
        </p:sp>
        <p:sp>
          <p:nvSpPr>
            <p:cNvPr id="22555" name="Rectangle 145"/>
            <p:cNvSpPr>
              <a:spLocks noChangeArrowheads="1"/>
            </p:cNvSpPr>
            <p:nvPr/>
          </p:nvSpPr>
          <p:spPr bwMode="auto">
            <a:xfrm>
              <a:off x="3644358" y="5349458"/>
              <a:ext cx="497509" cy="408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300" dirty="0" smtClean="0">
                  <a:latin typeface="Arial Narrow" pitchFamily="34" charset="0"/>
                </a:rPr>
                <a:t>poor</a:t>
              </a:r>
              <a:endParaRPr lang="en-US" altLang="en-AU" sz="2300" dirty="0">
                <a:latin typeface="Arial Narrow" pitchFamily="34" charset="0"/>
              </a:endParaRPr>
            </a:p>
          </p:txBody>
        </p:sp>
        <p:sp>
          <p:nvSpPr>
            <p:cNvPr id="22556" name="Rectangle 146"/>
            <p:cNvSpPr>
              <a:spLocks noChangeArrowheads="1"/>
            </p:cNvSpPr>
            <p:nvPr/>
          </p:nvSpPr>
          <p:spPr bwMode="auto">
            <a:xfrm>
              <a:off x="4853356" y="5349458"/>
              <a:ext cx="549608" cy="408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300" dirty="0" smtClean="0">
                  <a:latin typeface="Arial Narrow" pitchFamily="34" charset="0"/>
                </a:rPr>
                <a:t>good</a:t>
              </a:r>
              <a:endParaRPr lang="en-US" altLang="en-AU" sz="2300" dirty="0">
                <a:latin typeface="Arial Narrow" pitchFamily="34" charset="0"/>
              </a:endParaRPr>
            </a:p>
          </p:txBody>
        </p:sp>
        <p:sp>
          <p:nvSpPr>
            <p:cNvPr id="22557" name="Rectangle 147"/>
            <p:cNvSpPr>
              <a:spLocks noChangeArrowheads="1"/>
            </p:cNvSpPr>
            <p:nvPr/>
          </p:nvSpPr>
          <p:spPr bwMode="auto">
            <a:xfrm>
              <a:off x="6114453" y="5349458"/>
              <a:ext cx="776330" cy="408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300" dirty="0" smtClean="0">
                  <a:latin typeface="Arial Narrow" pitchFamily="34" charset="0"/>
                </a:rPr>
                <a:t>v.</a:t>
              </a:r>
              <a:r>
                <a:rPr lang="en-AU" altLang="en-AU" sz="1600" dirty="0" smtClean="0">
                  <a:latin typeface="Arial Narrow" pitchFamily="34" charset="0"/>
                </a:rPr>
                <a:t> </a:t>
              </a:r>
              <a:r>
                <a:rPr lang="en-AU" altLang="en-AU" sz="2300" dirty="0" smtClean="0">
                  <a:latin typeface="Arial Narrow" pitchFamily="34" charset="0"/>
                </a:rPr>
                <a:t>good</a:t>
              </a:r>
              <a:endParaRPr lang="en-US" altLang="en-AU" sz="2300" dirty="0">
                <a:latin typeface="Arial Narrow" pitchFamily="34" charset="0"/>
              </a:endParaRPr>
            </a:p>
          </p:txBody>
        </p:sp>
        <p:sp>
          <p:nvSpPr>
            <p:cNvPr id="22558" name="Rectangle 148"/>
            <p:cNvSpPr>
              <a:spLocks noChangeArrowheads="1"/>
            </p:cNvSpPr>
            <p:nvPr/>
          </p:nvSpPr>
          <p:spPr bwMode="auto">
            <a:xfrm>
              <a:off x="7602268" y="5349458"/>
              <a:ext cx="948011" cy="408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300" dirty="0" smtClean="0">
                  <a:latin typeface="Arial Narrow" pitchFamily="34" charset="0"/>
                </a:rPr>
                <a:t>excellent</a:t>
              </a:r>
              <a:endParaRPr lang="en-US" altLang="en-AU" sz="2300" dirty="0">
                <a:latin typeface="Arial Narrow" pitchFamily="34" charset="0"/>
              </a:endParaRPr>
            </a:p>
          </p:txBody>
        </p:sp>
      </p:grp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305696" y="3498993"/>
            <a:ext cx="8661023" cy="503237"/>
            <a:chOff x="329305" y="5302026"/>
            <a:chExt cx="8279120" cy="503237"/>
          </a:xfrm>
        </p:grpSpPr>
        <p:sp>
          <p:nvSpPr>
            <p:cNvPr id="32" name="Rectangle 137"/>
            <p:cNvSpPr>
              <a:spLocks noChangeArrowheads="1"/>
            </p:cNvSpPr>
            <p:nvPr/>
          </p:nvSpPr>
          <p:spPr bwMode="auto">
            <a:xfrm rot="10800000">
              <a:off x="329305" y="5302026"/>
              <a:ext cx="8279120" cy="503237"/>
            </a:xfrm>
            <a:prstGeom prst="rect">
              <a:avLst/>
            </a:prstGeom>
            <a:gradFill rotWithShape="1">
              <a:gsLst>
                <a:gs pos="0">
                  <a:srgbClr val="FF3399">
                    <a:alpha val="29999"/>
                  </a:srgbClr>
                </a:gs>
                <a:gs pos="25000">
                  <a:srgbClr val="FF6633">
                    <a:alpha val="29999"/>
                  </a:srgbClr>
                </a:gs>
                <a:gs pos="50000">
                  <a:srgbClr val="FFFF00">
                    <a:alpha val="29999"/>
                  </a:srgbClr>
                </a:gs>
                <a:gs pos="75000">
                  <a:srgbClr val="01A78F">
                    <a:alpha val="29999"/>
                  </a:srgbClr>
                </a:gs>
                <a:gs pos="100000">
                  <a:srgbClr val="3366FF">
                    <a:alpha val="29999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0" hangingPunct="0"/>
              <a:endParaRPr lang="en-US" sz="2300"/>
            </a:p>
          </p:txBody>
        </p:sp>
        <p:sp>
          <p:nvSpPr>
            <p:cNvPr id="33" name="Rectangle 138"/>
            <p:cNvSpPr>
              <a:spLocks noChangeArrowheads="1"/>
            </p:cNvSpPr>
            <p:nvPr/>
          </p:nvSpPr>
          <p:spPr bwMode="auto">
            <a:xfrm>
              <a:off x="1520013" y="5349458"/>
              <a:ext cx="640015" cy="408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300" dirty="0" smtClean="0">
                  <a:solidFill>
                    <a:srgbClr val="0000FF"/>
                  </a:solidFill>
                  <a:latin typeface="Arial Narrow" pitchFamily="34" charset="0"/>
                </a:rPr>
                <a:t>±0.45</a:t>
              </a:r>
              <a:endParaRPr lang="en-US" altLang="en-AU" sz="2300" dirty="0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34" name="Rectangle 139"/>
            <p:cNvSpPr>
              <a:spLocks noChangeArrowheads="1"/>
            </p:cNvSpPr>
            <p:nvPr/>
          </p:nvSpPr>
          <p:spPr bwMode="auto">
            <a:xfrm>
              <a:off x="2929990" y="5349458"/>
              <a:ext cx="640015" cy="408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300" dirty="0" smtClean="0">
                  <a:solidFill>
                    <a:srgbClr val="0000FF"/>
                  </a:solidFill>
                  <a:latin typeface="Arial Narrow" pitchFamily="34" charset="0"/>
                </a:rPr>
                <a:t>±0.70</a:t>
              </a:r>
              <a:endParaRPr lang="en-US" altLang="en-AU" sz="2300" dirty="0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35" name="Rectangle 140"/>
            <p:cNvSpPr>
              <a:spLocks noChangeArrowheads="1"/>
            </p:cNvSpPr>
            <p:nvPr/>
          </p:nvSpPr>
          <p:spPr bwMode="auto">
            <a:xfrm>
              <a:off x="4113245" y="5349458"/>
              <a:ext cx="640015" cy="408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300" dirty="0" smtClean="0">
                  <a:solidFill>
                    <a:srgbClr val="0000FF"/>
                  </a:solidFill>
                  <a:latin typeface="Arial Narrow" pitchFamily="34" charset="0"/>
                </a:rPr>
                <a:t>±0.85</a:t>
              </a:r>
              <a:endParaRPr lang="en-US" altLang="en-AU" sz="2300" dirty="0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36" name="Rectangle 141"/>
            <p:cNvSpPr>
              <a:spLocks noChangeArrowheads="1"/>
            </p:cNvSpPr>
            <p:nvPr/>
          </p:nvSpPr>
          <p:spPr bwMode="auto">
            <a:xfrm>
              <a:off x="5348599" y="5349458"/>
              <a:ext cx="640015" cy="408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300" dirty="0" smtClean="0">
                  <a:solidFill>
                    <a:srgbClr val="0000FF"/>
                  </a:solidFill>
                  <a:latin typeface="Arial Narrow" pitchFamily="34" charset="0"/>
                </a:rPr>
                <a:t>±0.95</a:t>
              </a:r>
              <a:endParaRPr lang="en-US" altLang="en-AU" sz="2300" dirty="0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37" name="Rectangle 142"/>
            <p:cNvSpPr>
              <a:spLocks noChangeArrowheads="1"/>
            </p:cNvSpPr>
            <p:nvPr/>
          </p:nvSpPr>
          <p:spPr bwMode="auto">
            <a:xfrm>
              <a:off x="6810674" y="5349458"/>
              <a:ext cx="768730" cy="408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300" dirty="0" smtClean="0">
                  <a:solidFill>
                    <a:srgbClr val="0000FF"/>
                  </a:solidFill>
                  <a:latin typeface="Arial Narrow" pitchFamily="34" charset="0"/>
                </a:rPr>
                <a:t>±0.995</a:t>
              </a:r>
              <a:endParaRPr lang="en-US" altLang="en-AU" sz="2300" dirty="0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38" name="Rectangle 143"/>
            <p:cNvSpPr>
              <a:spLocks noChangeArrowheads="1"/>
            </p:cNvSpPr>
            <p:nvPr/>
          </p:nvSpPr>
          <p:spPr bwMode="auto">
            <a:xfrm>
              <a:off x="356065" y="5349458"/>
              <a:ext cx="1141084" cy="408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r" eaLnBrk="0" hangingPunct="0">
                <a:lnSpc>
                  <a:spcPct val="90000"/>
                </a:lnSpc>
              </a:pPr>
              <a:r>
                <a:rPr lang="en-AU" altLang="en-AU" sz="2300" dirty="0" smtClean="0">
                  <a:latin typeface="Arial Narrow" pitchFamily="34" charset="0"/>
                </a:rPr>
                <a:t>impractical</a:t>
              </a:r>
              <a:endParaRPr lang="en-US" altLang="en-AU" sz="2300" dirty="0">
                <a:latin typeface="Arial Narrow" pitchFamily="34" charset="0"/>
              </a:endParaRPr>
            </a:p>
          </p:txBody>
        </p:sp>
        <p:sp>
          <p:nvSpPr>
            <p:cNvPr id="39" name="Rectangle 144"/>
            <p:cNvSpPr>
              <a:spLocks noChangeArrowheads="1"/>
            </p:cNvSpPr>
            <p:nvPr/>
          </p:nvSpPr>
          <p:spPr bwMode="auto">
            <a:xfrm>
              <a:off x="2182894" y="5349458"/>
              <a:ext cx="724231" cy="408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300" dirty="0" smtClean="0">
                  <a:latin typeface="Arial Narrow" pitchFamily="34" charset="0"/>
                </a:rPr>
                <a:t>v.</a:t>
              </a:r>
              <a:r>
                <a:rPr lang="en-AU" altLang="en-AU" sz="1600" dirty="0" smtClean="0">
                  <a:latin typeface="Arial Narrow" pitchFamily="34" charset="0"/>
                </a:rPr>
                <a:t> </a:t>
              </a:r>
              <a:r>
                <a:rPr lang="en-AU" altLang="en-AU" sz="2300" dirty="0" smtClean="0">
                  <a:latin typeface="Arial Narrow" pitchFamily="34" charset="0"/>
                </a:rPr>
                <a:t>poor</a:t>
              </a:r>
              <a:endParaRPr lang="en-US" altLang="en-AU" sz="2300" dirty="0">
                <a:latin typeface="Arial Narrow" pitchFamily="34" charset="0"/>
              </a:endParaRPr>
            </a:p>
          </p:txBody>
        </p:sp>
        <p:sp>
          <p:nvSpPr>
            <p:cNvPr id="40" name="Rectangle 145"/>
            <p:cNvSpPr>
              <a:spLocks noChangeArrowheads="1"/>
            </p:cNvSpPr>
            <p:nvPr/>
          </p:nvSpPr>
          <p:spPr bwMode="auto">
            <a:xfrm>
              <a:off x="3592871" y="5349458"/>
              <a:ext cx="497509" cy="408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300" dirty="0" smtClean="0">
                  <a:latin typeface="Arial Narrow" pitchFamily="34" charset="0"/>
                </a:rPr>
                <a:t>poor</a:t>
              </a:r>
              <a:endParaRPr lang="en-US" altLang="en-AU" sz="2300" dirty="0">
                <a:latin typeface="Arial Narrow" pitchFamily="34" charset="0"/>
              </a:endParaRPr>
            </a:p>
          </p:txBody>
        </p:sp>
        <p:sp>
          <p:nvSpPr>
            <p:cNvPr id="41" name="Rectangle 146"/>
            <p:cNvSpPr>
              <a:spLocks noChangeArrowheads="1"/>
            </p:cNvSpPr>
            <p:nvPr/>
          </p:nvSpPr>
          <p:spPr bwMode="auto">
            <a:xfrm>
              <a:off x="4776125" y="5349458"/>
              <a:ext cx="549608" cy="408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300" dirty="0" smtClean="0">
                  <a:latin typeface="Arial Narrow" pitchFamily="34" charset="0"/>
                </a:rPr>
                <a:t>good</a:t>
              </a:r>
              <a:endParaRPr lang="en-US" altLang="en-AU" sz="2300" dirty="0">
                <a:latin typeface="Arial Narrow" pitchFamily="34" charset="0"/>
              </a:endParaRPr>
            </a:p>
          </p:txBody>
        </p:sp>
        <p:sp>
          <p:nvSpPr>
            <p:cNvPr id="42" name="Rectangle 147"/>
            <p:cNvSpPr>
              <a:spLocks noChangeArrowheads="1"/>
            </p:cNvSpPr>
            <p:nvPr/>
          </p:nvSpPr>
          <p:spPr bwMode="auto">
            <a:xfrm>
              <a:off x="6011479" y="5349458"/>
              <a:ext cx="776330" cy="408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300" dirty="0" smtClean="0">
                  <a:latin typeface="Arial Narrow" pitchFamily="34" charset="0"/>
                </a:rPr>
                <a:t>v.</a:t>
              </a:r>
              <a:r>
                <a:rPr lang="en-AU" altLang="en-AU" sz="1600" dirty="0" smtClean="0">
                  <a:latin typeface="Arial Narrow" pitchFamily="34" charset="0"/>
                </a:rPr>
                <a:t> </a:t>
              </a:r>
              <a:r>
                <a:rPr lang="en-AU" altLang="en-AU" sz="2300" dirty="0" smtClean="0">
                  <a:latin typeface="Arial Narrow" pitchFamily="34" charset="0"/>
                </a:rPr>
                <a:t>good</a:t>
              </a:r>
              <a:endParaRPr lang="en-US" altLang="en-AU" sz="2300" dirty="0">
                <a:latin typeface="Arial Narrow" pitchFamily="34" charset="0"/>
              </a:endParaRPr>
            </a:p>
          </p:txBody>
        </p:sp>
        <p:sp>
          <p:nvSpPr>
            <p:cNvPr id="43" name="Rectangle 148"/>
            <p:cNvSpPr>
              <a:spLocks noChangeArrowheads="1"/>
            </p:cNvSpPr>
            <p:nvPr/>
          </p:nvSpPr>
          <p:spPr bwMode="auto">
            <a:xfrm>
              <a:off x="7602268" y="5349458"/>
              <a:ext cx="948011" cy="408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300" dirty="0" smtClean="0">
                  <a:latin typeface="Arial Narrow" pitchFamily="34" charset="0"/>
                </a:rPr>
                <a:t>excellent</a:t>
              </a:r>
              <a:endParaRPr lang="en-US" altLang="en-AU" sz="2300" dirty="0">
                <a:latin typeface="Arial Narrow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9688852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2" grpId="0" uiExpand="1" build="p" bldLvl="3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2075" y="29766"/>
            <a:ext cx="8937625" cy="6768926"/>
          </a:xfrm>
        </p:spPr>
        <p:txBody>
          <a:bodyPr/>
          <a:lstStyle/>
          <a:p>
            <a:pPr>
              <a:lnSpc>
                <a:spcPct val="93000"/>
              </a:lnSpc>
              <a:defRPr/>
            </a:pPr>
            <a:r>
              <a:rPr lang="en-US" dirty="0" smtClean="0"/>
              <a:t>A slope is also known as a "</a:t>
            </a:r>
            <a:r>
              <a:rPr lang="en-US" dirty="0" smtClean="0">
                <a:solidFill>
                  <a:srgbClr val="0000FF"/>
                </a:solidFill>
              </a:rPr>
              <a:t>beta</a:t>
            </a:r>
            <a:r>
              <a:rPr lang="en-US" dirty="0" smtClean="0"/>
              <a:t>": the </a:t>
            </a:r>
            <a:r>
              <a:rPr lang="en-US" dirty="0" smtClean="0">
                <a:solidFill>
                  <a:srgbClr val="0000FF"/>
                </a:solidFill>
              </a:rPr>
              <a:t>difference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 in the dependent per unit</a:t>
            </a:r>
            <a:r>
              <a:rPr lang="en-US" dirty="0" smtClean="0"/>
              <a:t> of the predictor.</a:t>
            </a:r>
          </a:p>
          <a:p>
            <a:pPr>
              <a:lnSpc>
                <a:spcPct val="93000"/>
              </a:lnSpc>
              <a:defRPr/>
            </a:pPr>
            <a:r>
              <a:rPr lang="en-US" dirty="0" smtClean="0"/>
              <a:t>But the unit of the predictor is </a:t>
            </a:r>
            <a:r>
              <a:rPr lang="en-US" dirty="0" smtClean="0">
                <a:solidFill>
                  <a:srgbClr val="0000FF"/>
                </a:solidFill>
              </a:rPr>
              <a:t>arbitrary</a:t>
            </a:r>
            <a:r>
              <a:rPr lang="en-US" dirty="0" smtClean="0"/>
              <a:t>.</a:t>
            </a:r>
          </a:p>
          <a:p>
            <a:pPr lvl="1">
              <a:lnSpc>
                <a:spcPct val="93000"/>
              </a:lnSpc>
              <a:defRPr/>
            </a:pPr>
            <a:r>
              <a:rPr lang="en-US" dirty="0" smtClean="0"/>
              <a:t>Example: a 2% per year decline in activity </a:t>
            </a:r>
            <a:br>
              <a:rPr lang="en-US" dirty="0" smtClean="0"/>
            </a:br>
            <a:r>
              <a:rPr lang="en-US" dirty="0" smtClean="0"/>
              <a:t>seems trivial,</a:t>
            </a:r>
          </a:p>
          <a:p>
            <a:pPr>
              <a:lnSpc>
                <a:spcPct val="93000"/>
              </a:lnSpc>
              <a:defRPr/>
            </a:pPr>
            <a:r>
              <a:rPr lang="en-US" dirty="0" smtClean="0"/>
              <a:t>So evaluate a slope as the </a:t>
            </a:r>
            <a:r>
              <a:rPr lang="en-US" dirty="0" smtClean="0">
                <a:solidFill>
                  <a:srgbClr val="0000FF"/>
                </a:solidFill>
              </a:rPr>
              <a:t>difference in the 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dependent </a:t>
            </a:r>
            <a:r>
              <a:rPr lang="en-US" i="1" dirty="0" smtClean="0">
                <a:solidFill>
                  <a:srgbClr val="0000FF"/>
                </a:solidFill>
              </a:rPr>
              <a:t>per two SDs</a:t>
            </a:r>
            <a:r>
              <a:rPr lang="en-US" dirty="0" smtClean="0"/>
              <a:t> of predictor. Why?</a:t>
            </a:r>
          </a:p>
          <a:p>
            <a:pPr lvl="1">
              <a:lnSpc>
                <a:spcPct val="93000"/>
              </a:lnSpc>
              <a:defRPr/>
            </a:pPr>
            <a:r>
              <a:rPr lang="en-US" dirty="0" smtClean="0"/>
              <a:t>A slope represents a comparison of two means.</a:t>
            </a:r>
          </a:p>
          <a:p>
            <a:pPr lvl="1">
              <a:lnSpc>
                <a:spcPct val="93000"/>
              </a:lnSpc>
              <a:defRPr/>
            </a:pPr>
            <a:r>
              <a:rPr lang="en-US" dirty="0" smtClean="0"/>
              <a:t>2 SD gives the difference in the dependent variable between a typically low and typically high subject.</a:t>
            </a:r>
          </a:p>
          <a:p>
            <a:pPr lvl="1">
              <a:lnSpc>
                <a:spcPct val="93000"/>
              </a:lnSpc>
              <a:defRPr/>
            </a:pPr>
            <a:r>
              <a:rPr lang="en-US" dirty="0" smtClean="0"/>
              <a:t>If you compare the means via standardization, the SD for standardizing is the standard error of the estimate (SEE).</a:t>
            </a:r>
          </a:p>
          <a:p>
            <a:pPr lvl="2">
              <a:lnSpc>
                <a:spcPct val="93000"/>
              </a:lnSpc>
              <a:defRPr/>
            </a:pPr>
            <a:r>
              <a:rPr lang="en-US" dirty="0" smtClean="0"/>
              <a:t>The SEE is the scatter about the line (the same all along the line).</a:t>
            </a:r>
          </a:p>
          <a:p>
            <a:pPr lvl="1">
              <a:lnSpc>
                <a:spcPct val="93000"/>
              </a:lnSpc>
              <a:defRPr/>
            </a:pPr>
            <a:r>
              <a:rPr lang="en-US" dirty="0" smtClean="0"/>
              <a:t>2 SD makes a small Cohen's d (0.20) = a small correlation (0.10).</a:t>
            </a:r>
          </a:p>
          <a:p>
            <a:pPr lvl="1">
              <a:lnSpc>
                <a:spcPct val="93000"/>
              </a:lnSpc>
              <a:defRPr/>
            </a:pPr>
            <a:r>
              <a:rPr lang="en-US" dirty="0" smtClean="0"/>
              <a:t>But 2 SD makes correlations of 0.30, 0.50, 0.70 and 0.90 correspond to Cohen's d of 0.63, 1.15, 2.0 and 4.1.</a:t>
            </a:r>
          </a:p>
          <a:p>
            <a:pPr lvl="1">
              <a:lnSpc>
                <a:spcPct val="93000"/>
              </a:lnSpc>
              <a:defRPr/>
            </a:pPr>
            <a:r>
              <a:rPr lang="en-US" dirty="0" smtClean="0"/>
              <a:t>Hence my revised and augmented thresholds for Cohen's d.</a:t>
            </a:r>
          </a:p>
        </p:txBody>
      </p:sp>
      <p:grpSp>
        <p:nvGrpSpPr>
          <p:cNvPr id="204910" name="Group 110"/>
          <p:cNvGrpSpPr>
            <a:grpSpLocks/>
          </p:cNvGrpSpPr>
          <p:nvPr/>
        </p:nvGrpSpPr>
        <p:grpSpPr bwMode="auto">
          <a:xfrm>
            <a:off x="6586859" y="429072"/>
            <a:ext cx="2233613" cy="2865437"/>
            <a:chOff x="4240" y="657"/>
            <a:chExt cx="1407" cy="1805"/>
          </a:xfrm>
        </p:grpSpPr>
        <p:sp>
          <p:nvSpPr>
            <p:cNvPr id="21515" name="Rectangle 21"/>
            <p:cNvSpPr>
              <a:spLocks noChangeArrowheads="1"/>
            </p:cNvSpPr>
            <p:nvPr/>
          </p:nvSpPr>
          <p:spPr bwMode="auto">
            <a:xfrm>
              <a:off x="4872" y="2198"/>
              <a:ext cx="305" cy="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050" tIns="26987" rIns="19050" bIns="26987">
              <a:spAutoFit/>
            </a:bodyPr>
            <a:lstStyle/>
            <a:p>
              <a:pPr algn="ctr" defTabSz="762000" eaLnBrk="0" hangingPunct="0">
                <a:tabLst>
                  <a:tab pos="355600" algn="l"/>
                  <a:tab pos="711200" algn="l"/>
                  <a:tab pos="1079500" algn="l"/>
                </a:tabLst>
              </a:pPr>
              <a:r>
                <a:rPr lang="en-US" sz="2400" dirty="0">
                  <a:solidFill>
                    <a:srgbClr val="990000"/>
                  </a:solidFill>
                  <a:latin typeface="Arial Narrow" pitchFamily="34" charset="0"/>
                </a:rPr>
                <a:t>Age</a:t>
              </a:r>
            </a:p>
          </p:txBody>
        </p:sp>
        <p:sp>
          <p:nvSpPr>
            <p:cNvPr id="21516" name="Rectangle 22"/>
            <p:cNvSpPr>
              <a:spLocks noChangeArrowheads="1"/>
            </p:cNvSpPr>
            <p:nvPr/>
          </p:nvSpPr>
          <p:spPr bwMode="auto">
            <a:xfrm>
              <a:off x="4240" y="657"/>
              <a:ext cx="1255" cy="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050" tIns="26987" rIns="19050" bIns="26987">
              <a:spAutoFit/>
            </a:bodyPr>
            <a:lstStyle/>
            <a:p>
              <a:pPr defTabSz="762000" eaLnBrk="0" hangingPunct="0">
                <a:tabLst>
                  <a:tab pos="355600" algn="l"/>
                  <a:tab pos="711200" algn="l"/>
                  <a:tab pos="1079500" algn="l"/>
                </a:tabLst>
              </a:pPr>
              <a:r>
                <a:rPr lang="en-US" sz="2400">
                  <a:solidFill>
                    <a:srgbClr val="990000"/>
                  </a:solidFill>
                  <a:latin typeface="Arial Narrow" pitchFamily="34" charset="0"/>
                </a:rPr>
                <a:t>Physical activity</a:t>
              </a:r>
            </a:p>
          </p:txBody>
        </p:sp>
        <p:sp>
          <p:nvSpPr>
            <p:cNvPr id="21517" name="Rectangle 20"/>
            <p:cNvSpPr>
              <a:spLocks noChangeArrowheads="1"/>
            </p:cNvSpPr>
            <p:nvPr/>
          </p:nvSpPr>
          <p:spPr bwMode="auto">
            <a:xfrm flipH="1">
              <a:off x="4367" y="934"/>
              <a:ext cx="1279" cy="1163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/>
            <a:p>
              <a:pPr algn="ctr" eaLnBrk="0" hangingPunct="0"/>
              <a:r>
                <a:rPr lang="en-US" sz="2400">
                  <a:solidFill>
                    <a:schemeClr val="tx2"/>
                  </a:solidFill>
                  <a:latin typeface="Arial Narrow" pitchFamily="34" charset="0"/>
                </a:rPr>
                <a:t> </a:t>
              </a:r>
            </a:p>
          </p:txBody>
        </p:sp>
        <p:sp>
          <p:nvSpPr>
            <p:cNvPr id="21518" name="AutoShape 24"/>
            <p:cNvSpPr>
              <a:spLocks noChangeArrowheads="1"/>
            </p:cNvSpPr>
            <p:nvPr/>
          </p:nvSpPr>
          <p:spPr bwMode="auto">
            <a:xfrm flipH="1" flipV="1">
              <a:off x="5376" y="1548"/>
              <a:ext cx="45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19" name="AutoShape 25"/>
            <p:cNvSpPr>
              <a:spLocks noChangeArrowheads="1"/>
            </p:cNvSpPr>
            <p:nvPr/>
          </p:nvSpPr>
          <p:spPr bwMode="auto">
            <a:xfrm flipH="1" flipV="1">
              <a:off x="5287" y="1230"/>
              <a:ext cx="44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20" name="AutoShape 26"/>
            <p:cNvSpPr>
              <a:spLocks noChangeArrowheads="1"/>
            </p:cNvSpPr>
            <p:nvPr/>
          </p:nvSpPr>
          <p:spPr bwMode="auto">
            <a:xfrm flipH="1" flipV="1">
              <a:off x="5331" y="1627"/>
              <a:ext cx="45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21" name="AutoShape 27"/>
            <p:cNvSpPr>
              <a:spLocks noChangeArrowheads="1"/>
            </p:cNvSpPr>
            <p:nvPr/>
          </p:nvSpPr>
          <p:spPr bwMode="auto">
            <a:xfrm>
              <a:off x="5108" y="1366"/>
              <a:ext cx="45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22" name="AutoShape 28"/>
            <p:cNvSpPr>
              <a:spLocks noChangeArrowheads="1"/>
            </p:cNvSpPr>
            <p:nvPr/>
          </p:nvSpPr>
          <p:spPr bwMode="auto">
            <a:xfrm>
              <a:off x="5062" y="1866"/>
              <a:ext cx="45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23" name="AutoShape 29"/>
            <p:cNvSpPr>
              <a:spLocks noChangeArrowheads="1"/>
            </p:cNvSpPr>
            <p:nvPr/>
          </p:nvSpPr>
          <p:spPr bwMode="auto">
            <a:xfrm>
              <a:off x="5107" y="1649"/>
              <a:ext cx="45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24" name="AutoShape 30"/>
            <p:cNvSpPr>
              <a:spLocks noChangeArrowheads="1"/>
            </p:cNvSpPr>
            <p:nvPr/>
          </p:nvSpPr>
          <p:spPr bwMode="auto">
            <a:xfrm>
              <a:off x="4614" y="1503"/>
              <a:ext cx="45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25" name="AutoShape 31"/>
            <p:cNvSpPr>
              <a:spLocks noChangeArrowheads="1"/>
            </p:cNvSpPr>
            <p:nvPr/>
          </p:nvSpPr>
          <p:spPr bwMode="auto">
            <a:xfrm>
              <a:off x="4704" y="1412"/>
              <a:ext cx="44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26" name="AutoShape 32"/>
            <p:cNvSpPr>
              <a:spLocks noChangeArrowheads="1"/>
            </p:cNvSpPr>
            <p:nvPr/>
          </p:nvSpPr>
          <p:spPr bwMode="auto">
            <a:xfrm>
              <a:off x="4694" y="1321"/>
              <a:ext cx="45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27" name="AutoShape 33"/>
            <p:cNvSpPr>
              <a:spLocks noChangeArrowheads="1"/>
            </p:cNvSpPr>
            <p:nvPr/>
          </p:nvSpPr>
          <p:spPr bwMode="auto">
            <a:xfrm flipH="1" flipV="1">
              <a:off x="4838" y="1142"/>
              <a:ext cx="45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28" name="AutoShape 34"/>
            <p:cNvSpPr>
              <a:spLocks noChangeArrowheads="1"/>
            </p:cNvSpPr>
            <p:nvPr/>
          </p:nvSpPr>
          <p:spPr bwMode="auto">
            <a:xfrm flipH="1" flipV="1">
              <a:off x="5017" y="1321"/>
              <a:ext cx="45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29" name="AutoShape 35"/>
            <p:cNvSpPr>
              <a:spLocks noChangeArrowheads="1"/>
            </p:cNvSpPr>
            <p:nvPr/>
          </p:nvSpPr>
          <p:spPr bwMode="auto">
            <a:xfrm flipH="1">
              <a:off x="5511" y="1644"/>
              <a:ext cx="45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30" name="AutoShape 36"/>
            <p:cNvSpPr>
              <a:spLocks noChangeArrowheads="1"/>
            </p:cNvSpPr>
            <p:nvPr/>
          </p:nvSpPr>
          <p:spPr bwMode="auto">
            <a:xfrm flipH="1">
              <a:off x="5376" y="1918"/>
              <a:ext cx="45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31" name="AutoShape 37"/>
            <p:cNvSpPr>
              <a:spLocks noChangeArrowheads="1"/>
            </p:cNvSpPr>
            <p:nvPr/>
          </p:nvSpPr>
          <p:spPr bwMode="auto">
            <a:xfrm flipH="1">
              <a:off x="5472" y="1855"/>
              <a:ext cx="44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32" name="AutoShape 38"/>
            <p:cNvSpPr>
              <a:spLocks noChangeArrowheads="1"/>
            </p:cNvSpPr>
            <p:nvPr/>
          </p:nvSpPr>
          <p:spPr bwMode="auto">
            <a:xfrm flipV="1">
              <a:off x="4793" y="1260"/>
              <a:ext cx="45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33" name="AutoShape 39"/>
            <p:cNvSpPr>
              <a:spLocks noChangeArrowheads="1"/>
            </p:cNvSpPr>
            <p:nvPr/>
          </p:nvSpPr>
          <p:spPr bwMode="auto">
            <a:xfrm flipV="1">
              <a:off x="5197" y="2002"/>
              <a:ext cx="45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34" name="AutoShape 40"/>
            <p:cNvSpPr>
              <a:spLocks noChangeArrowheads="1"/>
            </p:cNvSpPr>
            <p:nvPr/>
          </p:nvSpPr>
          <p:spPr bwMode="auto">
            <a:xfrm flipV="1">
              <a:off x="5107" y="1829"/>
              <a:ext cx="45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35" name="AutoShape 41"/>
            <p:cNvSpPr>
              <a:spLocks noChangeArrowheads="1"/>
            </p:cNvSpPr>
            <p:nvPr/>
          </p:nvSpPr>
          <p:spPr bwMode="auto">
            <a:xfrm rot="5400000" flipH="1" flipV="1">
              <a:off x="5032" y="1694"/>
              <a:ext cx="45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36" name="AutoShape 42"/>
            <p:cNvSpPr>
              <a:spLocks noChangeArrowheads="1"/>
            </p:cNvSpPr>
            <p:nvPr/>
          </p:nvSpPr>
          <p:spPr bwMode="auto">
            <a:xfrm rot="5400000">
              <a:off x="4524" y="1006"/>
              <a:ext cx="45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37" name="AutoShape 43"/>
            <p:cNvSpPr>
              <a:spLocks noChangeArrowheads="1"/>
            </p:cNvSpPr>
            <p:nvPr/>
          </p:nvSpPr>
          <p:spPr bwMode="auto">
            <a:xfrm rot="5400000">
              <a:off x="4525" y="1457"/>
              <a:ext cx="45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38" name="AutoShape 44"/>
            <p:cNvSpPr>
              <a:spLocks noChangeArrowheads="1"/>
            </p:cNvSpPr>
            <p:nvPr/>
          </p:nvSpPr>
          <p:spPr bwMode="auto">
            <a:xfrm rot="5400000">
              <a:off x="4462" y="1231"/>
              <a:ext cx="45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39" name="AutoShape 45"/>
            <p:cNvSpPr>
              <a:spLocks noChangeArrowheads="1"/>
            </p:cNvSpPr>
            <p:nvPr/>
          </p:nvSpPr>
          <p:spPr bwMode="auto">
            <a:xfrm rot="5400000" flipH="1" flipV="1">
              <a:off x="4749" y="1201"/>
              <a:ext cx="45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40" name="AutoShape 46"/>
            <p:cNvSpPr>
              <a:spLocks noChangeArrowheads="1"/>
            </p:cNvSpPr>
            <p:nvPr/>
          </p:nvSpPr>
          <p:spPr bwMode="auto">
            <a:xfrm rot="5400000" flipH="1" flipV="1">
              <a:off x="4746" y="1037"/>
              <a:ext cx="45" cy="44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41" name="AutoShape 47"/>
            <p:cNvSpPr>
              <a:spLocks noChangeArrowheads="1"/>
            </p:cNvSpPr>
            <p:nvPr/>
          </p:nvSpPr>
          <p:spPr bwMode="auto">
            <a:xfrm rot="5400000" flipH="1" flipV="1">
              <a:off x="4749" y="1775"/>
              <a:ext cx="44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42" name="AutoShape 48"/>
            <p:cNvSpPr>
              <a:spLocks noChangeArrowheads="1"/>
            </p:cNvSpPr>
            <p:nvPr/>
          </p:nvSpPr>
          <p:spPr bwMode="auto">
            <a:xfrm>
              <a:off x="5197" y="1687"/>
              <a:ext cx="45" cy="44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43" name="AutoShape 49"/>
            <p:cNvSpPr>
              <a:spLocks noChangeArrowheads="1"/>
            </p:cNvSpPr>
            <p:nvPr/>
          </p:nvSpPr>
          <p:spPr bwMode="auto">
            <a:xfrm>
              <a:off x="4883" y="1333"/>
              <a:ext cx="45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44" name="AutoShape 50"/>
            <p:cNvSpPr>
              <a:spLocks noChangeArrowheads="1"/>
            </p:cNvSpPr>
            <p:nvPr/>
          </p:nvSpPr>
          <p:spPr bwMode="auto">
            <a:xfrm>
              <a:off x="4569" y="958"/>
              <a:ext cx="45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45" name="AutoShape 51"/>
            <p:cNvSpPr>
              <a:spLocks noChangeArrowheads="1"/>
            </p:cNvSpPr>
            <p:nvPr/>
          </p:nvSpPr>
          <p:spPr bwMode="auto">
            <a:xfrm>
              <a:off x="4659" y="1142"/>
              <a:ext cx="45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46" name="AutoShape 52"/>
            <p:cNvSpPr>
              <a:spLocks noChangeArrowheads="1"/>
            </p:cNvSpPr>
            <p:nvPr/>
          </p:nvSpPr>
          <p:spPr bwMode="auto">
            <a:xfrm flipV="1">
              <a:off x="5471" y="1470"/>
              <a:ext cx="45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47" name="AutoShape 53"/>
            <p:cNvSpPr>
              <a:spLocks noChangeArrowheads="1"/>
            </p:cNvSpPr>
            <p:nvPr/>
          </p:nvSpPr>
          <p:spPr bwMode="auto">
            <a:xfrm flipH="1" flipV="1">
              <a:off x="5242" y="1649"/>
              <a:ext cx="45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48" name="AutoShape 54"/>
            <p:cNvSpPr>
              <a:spLocks noChangeArrowheads="1"/>
            </p:cNvSpPr>
            <p:nvPr/>
          </p:nvSpPr>
          <p:spPr bwMode="auto">
            <a:xfrm>
              <a:off x="4793" y="1412"/>
              <a:ext cx="45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49" name="AutoShape 55"/>
            <p:cNvSpPr>
              <a:spLocks noChangeArrowheads="1"/>
            </p:cNvSpPr>
            <p:nvPr/>
          </p:nvSpPr>
          <p:spPr bwMode="auto">
            <a:xfrm>
              <a:off x="4569" y="1207"/>
              <a:ext cx="45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50" name="AutoShape 56"/>
            <p:cNvSpPr>
              <a:spLocks noChangeArrowheads="1"/>
            </p:cNvSpPr>
            <p:nvPr/>
          </p:nvSpPr>
          <p:spPr bwMode="auto">
            <a:xfrm flipH="1" flipV="1">
              <a:off x="4927" y="1049"/>
              <a:ext cx="45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51" name="AutoShape 57"/>
            <p:cNvSpPr>
              <a:spLocks noChangeArrowheads="1"/>
            </p:cNvSpPr>
            <p:nvPr/>
          </p:nvSpPr>
          <p:spPr bwMode="auto">
            <a:xfrm flipV="1">
              <a:off x="5062" y="1560"/>
              <a:ext cx="45" cy="44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52" name="AutoShape 58"/>
            <p:cNvSpPr>
              <a:spLocks noChangeArrowheads="1"/>
            </p:cNvSpPr>
            <p:nvPr/>
          </p:nvSpPr>
          <p:spPr bwMode="auto">
            <a:xfrm flipV="1">
              <a:off x="4883" y="1560"/>
              <a:ext cx="45" cy="44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53" name="AutoShape 59"/>
            <p:cNvSpPr>
              <a:spLocks noChangeArrowheads="1"/>
            </p:cNvSpPr>
            <p:nvPr/>
          </p:nvSpPr>
          <p:spPr bwMode="auto">
            <a:xfrm flipV="1">
              <a:off x="4973" y="1201"/>
              <a:ext cx="44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54" name="AutoShape 60"/>
            <p:cNvSpPr>
              <a:spLocks noChangeArrowheads="1"/>
            </p:cNvSpPr>
            <p:nvPr/>
          </p:nvSpPr>
          <p:spPr bwMode="auto">
            <a:xfrm flipV="1">
              <a:off x="5025" y="1185"/>
              <a:ext cx="45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55" name="AutoShape 61"/>
            <p:cNvSpPr>
              <a:spLocks noChangeArrowheads="1"/>
            </p:cNvSpPr>
            <p:nvPr/>
          </p:nvSpPr>
          <p:spPr bwMode="auto">
            <a:xfrm flipV="1">
              <a:off x="5115" y="1213"/>
              <a:ext cx="44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56" name="AutoShape 62"/>
            <p:cNvSpPr>
              <a:spLocks noChangeArrowheads="1"/>
            </p:cNvSpPr>
            <p:nvPr/>
          </p:nvSpPr>
          <p:spPr bwMode="auto">
            <a:xfrm flipH="1">
              <a:off x="5135" y="1517"/>
              <a:ext cx="45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57" name="AutoShape 63"/>
            <p:cNvSpPr>
              <a:spLocks noChangeArrowheads="1"/>
            </p:cNvSpPr>
            <p:nvPr/>
          </p:nvSpPr>
          <p:spPr bwMode="auto">
            <a:xfrm rot="16200000" flipV="1">
              <a:off x="4894" y="1664"/>
              <a:ext cx="45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58" name="AutoShape 64"/>
            <p:cNvSpPr>
              <a:spLocks noChangeArrowheads="1"/>
            </p:cNvSpPr>
            <p:nvPr/>
          </p:nvSpPr>
          <p:spPr bwMode="auto">
            <a:xfrm rot="16200000" flipV="1">
              <a:off x="4847" y="1730"/>
              <a:ext cx="44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59" name="AutoShape 65"/>
            <p:cNvSpPr>
              <a:spLocks noChangeArrowheads="1"/>
            </p:cNvSpPr>
            <p:nvPr/>
          </p:nvSpPr>
          <p:spPr bwMode="auto">
            <a:xfrm rot="16200000" flipV="1">
              <a:off x="4846" y="1485"/>
              <a:ext cx="45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60" name="AutoShape 66"/>
            <p:cNvSpPr>
              <a:spLocks noChangeArrowheads="1"/>
            </p:cNvSpPr>
            <p:nvPr/>
          </p:nvSpPr>
          <p:spPr bwMode="auto">
            <a:xfrm rot="16200000" flipH="1">
              <a:off x="5071" y="1470"/>
              <a:ext cx="45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61" name="AutoShape 67"/>
            <p:cNvSpPr>
              <a:spLocks noChangeArrowheads="1"/>
            </p:cNvSpPr>
            <p:nvPr/>
          </p:nvSpPr>
          <p:spPr bwMode="auto">
            <a:xfrm flipV="1">
              <a:off x="5115" y="1213"/>
              <a:ext cx="44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62" name="AutoShape 68"/>
            <p:cNvSpPr>
              <a:spLocks noChangeArrowheads="1"/>
            </p:cNvSpPr>
            <p:nvPr/>
          </p:nvSpPr>
          <p:spPr bwMode="auto">
            <a:xfrm flipV="1">
              <a:off x="4972" y="1502"/>
              <a:ext cx="45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grpSp>
          <p:nvGrpSpPr>
            <p:cNvPr id="21563" name="Group 69"/>
            <p:cNvGrpSpPr>
              <a:grpSpLocks/>
            </p:cNvGrpSpPr>
            <p:nvPr/>
          </p:nvGrpSpPr>
          <p:grpSpPr bwMode="auto">
            <a:xfrm>
              <a:off x="4282" y="934"/>
              <a:ext cx="51" cy="1164"/>
              <a:chOff x="4108" y="1776"/>
              <a:chExt cx="51" cy="1073"/>
            </a:xfrm>
          </p:grpSpPr>
          <p:sp>
            <p:nvSpPr>
              <p:cNvPr id="21571" name="Line 70"/>
              <p:cNvSpPr>
                <a:spLocks noChangeShapeType="1"/>
              </p:cNvSpPr>
              <p:nvPr/>
            </p:nvSpPr>
            <p:spPr bwMode="auto">
              <a:xfrm flipH="1">
                <a:off x="4108" y="2780"/>
                <a:ext cx="5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72" name="Line 71"/>
              <p:cNvSpPr>
                <a:spLocks noChangeShapeType="1"/>
              </p:cNvSpPr>
              <p:nvPr/>
            </p:nvSpPr>
            <p:spPr bwMode="auto">
              <a:xfrm flipH="1">
                <a:off x="4108" y="2572"/>
                <a:ext cx="5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73" name="Line 72"/>
              <p:cNvSpPr>
                <a:spLocks noChangeShapeType="1"/>
              </p:cNvSpPr>
              <p:nvPr/>
            </p:nvSpPr>
            <p:spPr bwMode="auto">
              <a:xfrm flipH="1">
                <a:off x="4108" y="2353"/>
                <a:ext cx="5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74" name="Line 73"/>
              <p:cNvSpPr>
                <a:spLocks noChangeShapeType="1"/>
              </p:cNvSpPr>
              <p:nvPr/>
            </p:nvSpPr>
            <p:spPr bwMode="auto">
              <a:xfrm flipH="1">
                <a:off x="4108" y="2145"/>
                <a:ext cx="5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75" name="Line 74"/>
              <p:cNvSpPr>
                <a:spLocks noChangeShapeType="1"/>
              </p:cNvSpPr>
              <p:nvPr/>
            </p:nvSpPr>
            <p:spPr bwMode="auto">
              <a:xfrm flipH="1">
                <a:off x="4108" y="1926"/>
                <a:ext cx="5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76" name="Line 75"/>
              <p:cNvSpPr>
                <a:spLocks noChangeShapeType="1"/>
              </p:cNvSpPr>
              <p:nvPr/>
            </p:nvSpPr>
            <p:spPr bwMode="auto">
              <a:xfrm flipV="1">
                <a:off x="4159" y="1776"/>
                <a:ext cx="0" cy="10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564" name="Group 76"/>
            <p:cNvGrpSpPr>
              <a:grpSpLocks/>
            </p:cNvGrpSpPr>
            <p:nvPr/>
          </p:nvGrpSpPr>
          <p:grpSpPr bwMode="auto">
            <a:xfrm rot="-5400000">
              <a:off x="4981" y="1520"/>
              <a:ext cx="51" cy="1280"/>
              <a:chOff x="4108" y="1776"/>
              <a:chExt cx="51" cy="1073"/>
            </a:xfrm>
          </p:grpSpPr>
          <p:sp>
            <p:nvSpPr>
              <p:cNvPr id="21565" name="Line 77"/>
              <p:cNvSpPr>
                <a:spLocks noChangeShapeType="1"/>
              </p:cNvSpPr>
              <p:nvPr/>
            </p:nvSpPr>
            <p:spPr bwMode="auto">
              <a:xfrm flipH="1">
                <a:off x="4108" y="2780"/>
                <a:ext cx="5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66" name="Line 78"/>
              <p:cNvSpPr>
                <a:spLocks noChangeShapeType="1"/>
              </p:cNvSpPr>
              <p:nvPr/>
            </p:nvSpPr>
            <p:spPr bwMode="auto">
              <a:xfrm flipH="1">
                <a:off x="4108" y="2572"/>
                <a:ext cx="5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67" name="Line 79"/>
              <p:cNvSpPr>
                <a:spLocks noChangeShapeType="1"/>
              </p:cNvSpPr>
              <p:nvPr/>
            </p:nvSpPr>
            <p:spPr bwMode="auto">
              <a:xfrm flipH="1">
                <a:off x="4108" y="2353"/>
                <a:ext cx="5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68" name="Line 80"/>
              <p:cNvSpPr>
                <a:spLocks noChangeShapeType="1"/>
              </p:cNvSpPr>
              <p:nvPr/>
            </p:nvSpPr>
            <p:spPr bwMode="auto">
              <a:xfrm flipH="1">
                <a:off x="4108" y="2145"/>
                <a:ext cx="5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69" name="Line 81"/>
              <p:cNvSpPr>
                <a:spLocks noChangeShapeType="1"/>
              </p:cNvSpPr>
              <p:nvPr/>
            </p:nvSpPr>
            <p:spPr bwMode="auto">
              <a:xfrm flipH="1">
                <a:off x="4108" y="1926"/>
                <a:ext cx="5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70" name="Line 82"/>
              <p:cNvSpPr>
                <a:spLocks noChangeShapeType="1"/>
              </p:cNvSpPr>
              <p:nvPr/>
            </p:nvSpPr>
            <p:spPr bwMode="auto">
              <a:xfrm flipV="1">
                <a:off x="4159" y="1776"/>
                <a:ext cx="0" cy="10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6" name="AutoShape 35"/>
            <p:cNvSpPr>
              <a:spLocks noChangeArrowheads="1"/>
            </p:cNvSpPr>
            <p:nvPr/>
          </p:nvSpPr>
          <p:spPr bwMode="auto">
            <a:xfrm flipH="1">
              <a:off x="5551" y="1740"/>
              <a:ext cx="45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87" name="AutoShape 42"/>
            <p:cNvSpPr>
              <a:spLocks noChangeArrowheads="1"/>
            </p:cNvSpPr>
            <p:nvPr/>
          </p:nvSpPr>
          <p:spPr bwMode="auto">
            <a:xfrm rot="5400000">
              <a:off x="4417" y="1102"/>
              <a:ext cx="45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88" name="AutoShape 43"/>
            <p:cNvSpPr>
              <a:spLocks noChangeArrowheads="1"/>
            </p:cNvSpPr>
            <p:nvPr/>
          </p:nvSpPr>
          <p:spPr bwMode="auto">
            <a:xfrm rot="5400000">
              <a:off x="4417" y="1337"/>
              <a:ext cx="45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89" name="AutoShape 24"/>
            <p:cNvSpPr>
              <a:spLocks noChangeArrowheads="1"/>
            </p:cNvSpPr>
            <p:nvPr/>
          </p:nvSpPr>
          <p:spPr bwMode="auto">
            <a:xfrm flipH="1" flipV="1">
              <a:off x="5551" y="1655"/>
              <a:ext cx="45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0" name="AutoShape 24"/>
            <p:cNvSpPr>
              <a:spLocks noChangeArrowheads="1"/>
            </p:cNvSpPr>
            <p:nvPr/>
          </p:nvSpPr>
          <p:spPr bwMode="auto">
            <a:xfrm flipH="1" flipV="1">
              <a:off x="5505" y="1927"/>
              <a:ext cx="45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1" name="AutoShape 44"/>
            <p:cNvSpPr>
              <a:spLocks noChangeArrowheads="1"/>
            </p:cNvSpPr>
            <p:nvPr/>
          </p:nvSpPr>
          <p:spPr bwMode="auto">
            <a:xfrm rot="5400000">
              <a:off x="4462" y="1110"/>
              <a:ext cx="45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2" name="AutoShape 27"/>
            <p:cNvSpPr>
              <a:spLocks noChangeArrowheads="1"/>
            </p:cNvSpPr>
            <p:nvPr/>
          </p:nvSpPr>
          <p:spPr bwMode="auto">
            <a:xfrm>
              <a:off x="5234" y="1428"/>
              <a:ext cx="45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3" name="AutoShape 35"/>
            <p:cNvSpPr>
              <a:spLocks noChangeArrowheads="1"/>
            </p:cNvSpPr>
            <p:nvPr/>
          </p:nvSpPr>
          <p:spPr bwMode="auto">
            <a:xfrm flipH="1">
              <a:off x="5551" y="1882"/>
              <a:ext cx="45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4" name="AutoShape 51"/>
            <p:cNvSpPr>
              <a:spLocks noChangeArrowheads="1"/>
            </p:cNvSpPr>
            <p:nvPr/>
          </p:nvSpPr>
          <p:spPr bwMode="auto">
            <a:xfrm>
              <a:off x="4371" y="1238"/>
              <a:ext cx="45" cy="45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sp>
        <p:nvSpPr>
          <p:cNvPr id="204911" name="Line 111"/>
          <p:cNvSpPr>
            <a:spLocks noChangeShapeType="1"/>
          </p:cNvSpPr>
          <p:nvPr/>
        </p:nvSpPr>
        <p:spPr bwMode="auto">
          <a:xfrm flipH="1" flipV="1">
            <a:off x="6812284" y="1208534"/>
            <a:ext cx="1944688" cy="1079500"/>
          </a:xfrm>
          <a:prstGeom prst="line">
            <a:avLst/>
          </a:prstGeom>
          <a:noFill/>
          <a:ln w="25400">
            <a:solidFill>
              <a:srgbClr val="F7668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4916" name="Group 116"/>
          <p:cNvGrpSpPr>
            <a:grpSpLocks/>
          </p:cNvGrpSpPr>
          <p:nvPr/>
        </p:nvGrpSpPr>
        <p:grpSpPr bwMode="auto">
          <a:xfrm>
            <a:off x="7147248" y="1386557"/>
            <a:ext cx="1358900" cy="760192"/>
            <a:chOff x="4344" y="1574"/>
            <a:chExt cx="279" cy="156"/>
          </a:xfrm>
        </p:grpSpPr>
        <p:sp>
          <p:nvSpPr>
            <p:cNvPr id="21513" name="Line 117"/>
            <p:cNvSpPr>
              <a:spLocks noChangeShapeType="1"/>
            </p:cNvSpPr>
            <p:nvPr/>
          </p:nvSpPr>
          <p:spPr bwMode="auto">
            <a:xfrm flipH="1" flipV="1">
              <a:off x="4344" y="1574"/>
              <a:ext cx="270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4" name="Line 118"/>
            <p:cNvSpPr>
              <a:spLocks noChangeShapeType="1"/>
            </p:cNvSpPr>
            <p:nvPr/>
          </p:nvSpPr>
          <p:spPr bwMode="auto">
            <a:xfrm flipH="1">
              <a:off x="4623" y="1574"/>
              <a:ext cx="0" cy="156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913" name="Group 113"/>
          <p:cNvGrpSpPr>
            <a:grpSpLocks/>
          </p:cNvGrpSpPr>
          <p:nvPr/>
        </p:nvGrpSpPr>
        <p:grpSpPr bwMode="auto">
          <a:xfrm>
            <a:off x="7136134" y="1365238"/>
            <a:ext cx="290513" cy="170325"/>
            <a:chOff x="4344" y="1567"/>
            <a:chExt cx="279" cy="163"/>
          </a:xfrm>
        </p:grpSpPr>
        <p:sp>
          <p:nvSpPr>
            <p:cNvPr id="21511" name="Line 114"/>
            <p:cNvSpPr>
              <a:spLocks noChangeShapeType="1"/>
            </p:cNvSpPr>
            <p:nvPr/>
          </p:nvSpPr>
          <p:spPr bwMode="auto">
            <a:xfrm flipH="1" flipV="1">
              <a:off x="4344" y="1567"/>
              <a:ext cx="270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2" name="Line 115"/>
            <p:cNvSpPr>
              <a:spLocks noChangeShapeType="1"/>
            </p:cNvSpPr>
            <p:nvPr/>
          </p:nvSpPr>
          <p:spPr bwMode="auto">
            <a:xfrm flipH="1">
              <a:off x="4623" y="1574"/>
              <a:ext cx="0" cy="156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939283" y="1394271"/>
            <a:ext cx="1803401" cy="1308634"/>
            <a:chOff x="7019924" y="1154112"/>
            <a:chExt cx="1803401" cy="1308634"/>
          </a:xfrm>
        </p:grpSpPr>
        <p:sp>
          <p:nvSpPr>
            <p:cNvPr id="4" name="Rectangle 3"/>
            <p:cNvSpPr/>
            <p:nvPr/>
          </p:nvSpPr>
          <p:spPr bwMode="auto">
            <a:xfrm>
              <a:off x="7019924" y="1154112"/>
              <a:ext cx="384176" cy="130863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5" name="Rectangle 94"/>
            <p:cNvSpPr/>
            <p:nvPr/>
          </p:nvSpPr>
          <p:spPr bwMode="auto">
            <a:xfrm>
              <a:off x="8439149" y="1943100"/>
              <a:ext cx="384176" cy="51964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126931" y="2185839"/>
            <a:ext cx="1383758" cy="410054"/>
            <a:chOff x="7418108" y="2053592"/>
            <a:chExt cx="1019836" cy="410054"/>
          </a:xfrm>
        </p:grpSpPr>
        <p:sp>
          <p:nvSpPr>
            <p:cNvPr id="85" name="Rectangle 21"/>
            <p:cNvSpPr>
              <a:spLocks noChangeArrowheads="1"/>
            </p:cNvSpPr>
            <p:nvPr/>
          </p:nvSpPr>
          <p:spPr bwMode="auto">
            <a:xfrm>
              <a:off x="7693896" y="2057963"/>
              <a:ext cx="468261" cy="405683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18000" rIns="36000" bIns="18000">
              <a:spAutoFit/>
            </a:bodyPr>
            <a:lstStyle/>
            <a:p>
              <a:pPr algn="ctr" defTabSz="762000" eaLnBrk="0" hangingPunct="0">
                <a:tabLst>
                  <a:tab pos="355600" algn="l"/>
                  <a:tab pos="711200" algn="l"/>
                  <a:tab pos="1079500" algn="l"/>
                </a:tabLst>
              </a:pPr>
              <a:r>
                <a:rPr lang="en-US" sz="2400" dirty="0" smtClean="0">
                  <a:solidFill>
                    <a:srgbClr val="0000FF"/>
                  </a:solidFill>
                  <a:latin typeface="Arial Narrow" pitchFamily="34" charset="0"/>
                </a:rPr>
                <a:t>2 SD</a:t>
              </a:r>
              <a:endParaRPr lang="en-US" sz="2400" dirty="0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84" name="Line 117"/>
            <p:cNvSpPr>
              <a:spLocks noChangeShapeType="1"/>
            </p:cNvSpPr>
            <p:nvPr/>
          </p:nvSpPr>
          <p:spPr bwMode="auto">
            <a:xfrm flipH="1" flipV="1">
              <a:off x="7418108" y="2053592"/>
              <a:ext cx="1019836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7086282" y="1072943"/>
            <a:ext cx="69224" cy="612000"/>
            <a:chOff x="8506602" y="1491071"/>
            <a:chExt cx="69224" cy="769798"/>
          </a:xfrm>
        </p:grpSpPr>
        <p:sp>
          <p:nvSpPr>
            <p:cNvPr id="80" name="Line 118"/>
            <p:cNvSpPr>
              <a:spLocks noChangeShapeType="1"/>
            </p:cNvSpPr>
            <p:nvPr/>
          </p:nvSpPr>
          <p:spPr bwMode="auto">
            <a:xfrm flipH="1">
              <a:off x="8542954" y="1492202"/>
              <a:ext cx="0" cy="760192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118"/>
            <p:cNvSpPr>
              <a:spLocks noChangeShapeType="1"/>
            </p:cNvSpPr>
            <p:nvPr/>
          </p:nvSpPr>
          <p:spPr bwMode="auto">
            <a:xfrm flipH="1" flipV="1">
              <a:off x="8508180" y="1491071"/>
              <a:ext cx="67646" cy="1131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118"/>
            <p:cNvSpPr>
              <a:spLocks noChangeShapeType="1"/>
            </p:cNvSpPr>
            <p:nvPr/>
          </p:nvSpPr>
          <p:spPr bwMode="auto">
            <a:xfrm flipH="1" flipV="1">
              <a:off x="8506602" y="2259738"/>
              <a:ext cx="67646" cy="1131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2411760" y="1638325"/>
            <a:ext cx="425629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latin typeface="+mn-lt"/>
              </a:rPr>
              <a:t>yet 20% per decade seems large.</a:t>
            </a:r>
            <a:endParaRPr lang="en-AU" sz="2600" dirty="0">
              <a:latin typeface="+mn-lt"/>
            </a:endParaRPr>
          </a:p>
        </p:txBody>
      </p:sp>
      <p:sp>
        <p:nvSpPr>
          <p:cNvPr id="99" name="Line 118"/>
          <p:cNvSpPr>
            <a:spLocks noChangeShapeType="1"/>
          </p:cNvSpPr>
          <p:nvPr/>
        </p:nvSpPr>
        <p:spPr bwMode="auto">
          <a:xfrm flipH="1">
            <a:off x="8550597" y="1404017"/>
            <a:ext cx="0" cy="760192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8518561" y="1861350"/>
            <a:ext cx="69224" cy="612000"/>
            <a:chOff x="8506602" y="1491071"/>
            <a:chExt cx="69224" cy="769798"/>
          </a:xfrm>
        </p:grpSpPr>
        <p:sp>
          <p:nvSpPr>
            <p:cNvPr id="74" name="Line 118"/>
            <p:cNvSpPr>
              <a:spLocks noChangeShapeType="1"/>
            </p:cNvSpPr>
            <p:nvPr/>
          </p:nvSpPr>
          <p:spPr bwMode="auto">
            <a:xfrm flipH="1">
              <a:off x="8542954" y="1492202"/>
              <a:ext cx="0" cy="760192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118"/>
            <p:cNvSpPr>
              <a:spLocks noChangeShapeType="1"/>
            </p:cNvSpPr>
            <p:nvPr/>
          </p:nvSpPr>
          <p:spPr bwMode="auto">
            <a:xfrm flipH="1" flipV="1">
              <a:off x="8508180" y="1491071"/>
              <a:ext cx="67646" cy="1131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118"/>
            <p:cNvSpPr>
              <a:spLocks noChangeShapeType="1"/>
            </p:cNvSpPr>
            <p:nvPr/>
          </p:nvSpPr>
          <p:spPr bwMode="auto">
            <a:xfrm flipH="1" flipV="1">
              <a:off x="8506602" y="2259738"/>
              <a:ext cx="67646" cy="1131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4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5" dur="500"/>
                                        <p:tgtEl>
                                          <p:spTgt spid="2049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4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0" dur="500"/>
                                        <p:tgtEl>
                                          <p:spTgt spid="2049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2" grpId="0" uiExpand="1" build="p" bldLvl="3" autoUpdateAnimBg="0"/>
      <p:bldP spid="204911" grpId="0" uiExpand="1" animBg="1"/>
      <p:bldP spid="6" grpId="0"/>
      <p:bldP spid="99" grpId="0" animBg="1"/>
      <p:bldP spid="9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752" y="87757"/>
            <a:ext cx="9028496" cy="586152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b="1" dirty="0">
                <a:solidFill>
                  <a:srgbClr val="FF0066"/>
                </a:solidFill>
              </a:rPr>
              <a:t>Differences and Ratios of Proportions, Risks, Odds, Hazards</a:t>
            </a:r>
          </a:p>
          <a:p>
            <a:pPr>
              <a:defRPr/>
            </a:pPr>
            <a:r>
              <a:rPr lang="en-US" dirty="0" smtClean="0"/>
              <a:t>Example: the effect of sex (female, male) on risk of injury in football.</a:t>
            </a:r>
          </a:p>
          <a:p>
            <a:pPr lvl="1">
              <a:defRPr/>
            </a:pPr>
            <a:r>
              <a:rPr lang="en-US" dirty="0" smtClean="0"/>
              <a:t>Express the injuries as a proportion</a:t>
            </a:r>
            <a:br>
              <a:rPr lang="en-US" dirty="0" smtClean="0"/>
            </a:br>
            <a:r>
              <a:rPr lang="en-US" dirty="0" smtClean="0"/>
              <a:t>of all players.</a:t>
            </a:r>
          </a:p>
          <a:p>
            <a:pPr>
              <a:defRPr/>
            </a:pPr>
            <a:r>
              <a:rPr lang="en-US" dirty="0" smtClean="0">
                <a:solidFill>
                  <a:srgbClr val="0000FF"/>
                </a:solidFill>
              </a:rPr>
              <a:t>Risk difference </a:t>
            </a:r>
            <a:r>
              <a:rPr lang="en-US" dirty="0" smtClean="0"/>
              <a:t>or</a:t>
            </a:r>
            <a:r>
              <a:rPr lang="en-US" dirty="0" smtClean="0">
                <a:solidFill>
                  <a:srgbClr val="0000FF"/>
                </a:solidFill>
              </a:rPr>
              <a:t> proportion difference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A common measure. </a:t>
            </a:r>
            <a:br>
              <a:rPr lang="en-US" dirty="0" smtClean="0"/>
            </a:br>
            <a:r>
              <a:rPr lang="en-US" dirty="0" smtClean="0"/>
              <a:t>Example: a</a:t>
            </a:r>
            <a:r>
              <a:rPr lang="en-US" sz="2000" dirty="0" smtClean="0"/>
              <a:t> </a:t>
            </a:r>
            <a:r>
              <a:rPr lang="en-US" dirty="0" smtClean="0"/>
              <a:t>-</a:t>
            </a:r>
            <a:r>
              <a:rPr lang="en-US" sz="2000" dirty="0" smtClean="0"/>
              <a:t> </a:t>
            </a:r>
            <a:r>
              <a:rPr lang="en-US" dirty="0" smtClean="0"/>
              <a:t>b = 75%</a:t>
            </a:r>
            <a:r>
              <a:rPr lang="en-US" sz="2000" dirty="0" smtClean="0"/>
              <a:t> </a:t>
            </a:r>
            <a:r>
              <a:rPr lang="en-US" dirty="0" smtClean="0"/>
              <a:t>-</a:t>
            </a:r>
            <a:r>
              <a:rPr lang="en-US" sz="2000" dirty="0" smtClean="0"/>
              <a:t> </a:t>
            </a:r>
            <a:r>
              <a:rPr lang="en-US" dirty="0" smtClean="0"/>
              <a:t>36% = 39%.</a:t>
            </a:r>
          </a:p>
          <a:p>
            <a:pPr lvl="1">
              <a:lnSpc>
                <a:spcPct val="100000"/>
              </a:lnSpc>
            </a:pPr>
            <a:r>
              <a:rPr lang="en-US" altLang="en-US" dirty="0" smtClean="0"/>
              <a:t>Problem</a:t>
            </a:r>
            <a:r>
              <a:rPr lang="en-US" altLang="en-US" dirty="0"/>
              <a:t>: the proportion difference is no good for time-dependent proportions (e.g., injuries</a:t>
            </a:r>
            <a:r>
              <a:rPr lang="en-US" altLang="en-US" dirty="0" smtClean="0"/>
              <a:t>).</a:t>
            </a:r>
            <a:endParaRPr lang="en-US" altLang="en-US" dirty="0"/>
          </a:p>
          <a:p>
            <a:pPr lvl="2">
              <a:lnSpc>
                <a:spcPct val="100000"/>
              </a:lnSpc>
            </a:pPr>
            <a:r>
              <a:rPr lang="en-US" altLang="en-US" dirty="0"/>
              <a:t>For very short monitoring periods the proportions in both groups are ~0%, so the proportion difference is ~0%. </a:t>
            </a:r>
          </a:p>
          <a:p>
            <a:pPr lvl="2">
              <a:lnSpc>
                <a:spcPct val="100000"/>
              </a:lnSpc>
            </a:pPr>
            <a:r>
              <a:rPr lang="en-US" altLang="en-US" dirty="0"/>
              <a:t>Similarly for very long monitoring periods, the proportions in both groups are ~100%, so the proportion difference is ~0%. </a:t>
            </a:r>
            <a:endParaRPr lang="en-US" dirty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652120" y="1023861"/>
            <a:ext cx="3205163" cy="2381250"/>
            <a:chOff x="5796136" y="1844824"/>
            <a:chExt cx="3204524" cy="2381870"/>
          </a:xfrm>
        </p:grpSpPr>
        <p:sp>
          <p:nvSpPr>
            <p:cNvPr id="34835" name="Rectangle 48"/>
            <p:cNvSpPr>
              <a:spLocks noChangeArrowheads="1"/>
            </p:cNvSpPr>
            <p:nvPr/>
          </p:nvSpPr>
          <p:spPr bwMode="auto">
            <a:xfrm>
              <a:off x="7245066" y="2041352"/>
              <a:ext cx="1755594" cy="150495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36" name="Rectangle 131"/>
            <p:cNvSpPr>
              <a:spLocks noChangeArrowheads="1"/>
            </p:cNvSpPr>
            <p:nvPr/>
          </p:nvSpPr>
          <p:spPr bwMode="auto">
            <a:xfrm>
              <a:off x="7324346" y="3546302"/>
              <a:ext cx="538610" cy="393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7" rIns="19050" bIns="26987">
              <a:spAutoFit/>
            </a:bodyPr>
            <a:lstStyle>
              <a:lvl1pPr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>
                  <a:solidFill>
                    <a:srgbClr val="990000"/>
                  </a:solidFill>
                  <a:latin typeface="Arial Narrow" pitchFamily="34" charset="0"/>
                </a:rPr>
                <a:t>male</a:t>
              </a:r>
            </a:p>
          </p:txBody>
        </p:sp>
        <p:sp>
          <p:nvSpPr>
            <p:cNvPr id="34837" name="Rectangle 131"/>
            <p:cNvSpPr>
              <a:spLocks noChangeArrowheads="1"/>
            </p:cNvSpPr>
            <p:nvPr/>
          </p:nvSpPr>
          <p:spPr bwMode="auto">
            <a:xfrm>
              <a:off x="7945487" y="3546302"/>
              <a:ext cx="730969" cy="393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7" rIns="19050" bIns="26987">
              <a:spAutoFit/>
            </a:bodyPr>
            <a:lstStyle>
              <a:lvl1pPr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>
                  <a:solidFill>
                    <a:srgbClr val="990000"/>
                  </a:solidFill>
                  <a:latin typeface="Arial Narrow" pitchFamily="34" charset="0"/>
                </a:rPr>
                <a:t>female</a:t>
              </a:r>
            </a:p>
          </p:txBody>
        </p:sp>
        <p:sp>
          <p:nvSpPr>
            <p:cNvPr id="34838" name="Rectangle 61"/>
            <p:cNvSpPr>
              <a:spLocks noChangeArrowheads="1"/>
            </p:cNvSpPr>
            <p:nvPr/>
          </p:nvSpPr>
          <p:spPr bwMode="auto">
            <a:xfrm>
              <a:off x="5796136" y="2321347"/>
              <a:ext cx="1221488" cy="97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7" rIns="19050" bIns="26987">
              <a:spAutoFit/>
            </a:bodyPr>
            <a:lstStyle>
              <a:lvl1pPr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>
                <a:lnSpc>
                  <a:spcPts val="2400"/>
                </a:lnSpc>
              </a:pPr>
              <a:r>
                <a:rPr lang="en-US" altLang="en-US" sz="2400">
                  <a:solidFill>
                    <a:srgbClr val="990000"/>
                  </a:solidFill>
                  <a:latin typeface="Arial Narrow" pitchFamily="34" charset="0"/>
                </a:rPr>
                <a:t>Proportion</a:t>
              </a:r>
              <a:br>
                <a:rPr lang="en-US" altLang="en-US" sz="2400">
                  <a:solidFill>
                    <a:srgbClr val="990000"/>
                  </a:solidFill>
                  <a:latin typeface="Arial Narrow" pitchFamily="34" charset="0"/>
                </a:rPr>
              </a:br>
              <a:r>
                <a:rPr lang="en-US" altLang="en-US" sz="2400">
                  <a:solidFill>
                    <a:srgbClr val="990000"/>
                  </a:solidFill>
                  <a:latin typeface="Arial Narrow" pitchFamily="34" charset="0"/>
                </a:rPr>
                <a:t>injured</a:t>
              </a:r>
            </a:p>
            <a:p>
              <a:pPr algn="r">
                <a:lnSpc>
                  <a:spcPts val="2400"/>
                </a:lnSpc>
              </a:pPr>
              <a:r>
                <a:rPr lang="en-US" altLang="en-US" sz="2400">
                  <a:solidFill>
                    <a:srgbClr val="990000"/>
                  </a:solidFill>
                  <a:latin typeface="Arial Narrow" pitchFamily="34" charset="0"/>
                </a:rPr>
                <a:t>(%)</a:t>
              </a:r>
            </a:p>
          </p:txBody>
        </p:sp>
        <p:sp>
          <p:nvSpPr>
            <p:cNvPr id="34839" name="Rectangle 131"/>
            <p:cNvSpPr>
              <a:spLocks noChangeArrowheads="1"/>
            </p:cNvSpPr>
            <p:nvPr/>
          </p:nvSpPr>
          <p:spPr bwMode="auto">
            <a:xfrm>
              <a:off x="7693011" y="3833639"/>
              <a:ext cx="436018" cy="393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7" rIns="19050" bIns="26987">
              <a:spAutoFit/>
            </a:bodyPr>
            <a:lstStyle>
              <a:lvl1pPr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>
                  <a:solidFill>
                    <a:srgbClr val="990000"/>
                  </a:solidFill>
                  <a:latin typeface="Arial Narrow" pitchFamily="34" charset="0"/>
                </a:rPr>
                <a:t>Sex</a:t>
              </a:r>
            </a:p>
          </p:txBody>
        </p:sp>
        <p:sp>
          <p:nvSpPr>
            <p:cNvPr id="34840" name="Line 109"/>
            <p:cNvSpPr>
              <a:spLocks noChangeShapeType="1"/>
            </p:cNvSpPr>
            <p:nvPr/>
          </p:nvSpPr>
          <p:spPr bwMode="auto">
            <a:xfrm flipH="1">
              <a:off x="7108541" y="3546302"/>
              <a:ext cx="809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1" name="Line 110"/>
            <p:cNvSpPr>
              <a:spLocks noChangeShapeType="1"/>
            </p:cNvSpPr>
            <p:nvPr/>
          </p:nvSpPr>
          <p:spPr bwMode="auto">
            <a:xfrm flipH="1">
              <a:off x="7108541" y="3170065"/>
              <a:ext cx="809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2" name="Line 111"/>
            <p:cNvSpPr>
              <a:spLocks noChangeShapeType="1"/>
            </p:cNvSpPr>
            <p:nvPr/>
          </p:nvSpPr>
          <p:spPr bwMode="auto">
            <a:xfrm flipH="1">
              <a:off x="7108541" y="2793827"/>
              <a:ext cx="809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3" name="Line 112"/>
            <p:cNvSpPr>
              <a:spLocks noChangeShapeType="1"/>
            </p:cNvSpPr>
            <p:nvPr/>
          </p:nvSpPr>
          <p:spPr bwMode="auto">
            <a:xfrm flipH="1">
              <a:off x="7108541" y="2417589"/>
              <a:ext cx="809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4" name="Line 113"/>
            <p:cNvSpPr>
              <a:spLocks noChangeShapeType="1"/>
            </p:cNvSpPr>
            <p:nvPr/>
          </p:nvSpPr>
          <p:spPr bwMode="auto">
            <a:xfrm flipH="1">
              <a:off x="7108541" y="2041352"/>
              <a:ext cx="809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5" name="Line 114"/>
            <p:cNvSpPr>
              <a:spLocks noChangeShapeType="1"/>
            </p:cNvSpPr>
            <p:nvPr/>
          </p:nvSpPr>
          <p:spPr bwMode="auto">
            <a:xfrm flipV="1">
              <a:off x="7189504" y="2041352"/>
              <a:ext cx="0" cy="15049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6" name="Rectangle 131"/>
            <p:cNvSpPr>
              <a:spLocks noChangeArrowheads="1"/>
            </p:cNvSpPr>
            <p:nvPr/>
          </p:nvSpPr>
          <p:spPr bwMode="auto">
            <a:xfrm>
              <a:off x="6926589" y="3333587"/>
              <a:ext cx="166712" cy="393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7" rIns="19050" bIns="26987">
              <a:spAutoFit/>
            </a:bodyPr>
            <a:lstStyle>
              <a:lvl1pPr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/>
              <a:r>
                <a:rPr lang="en-US" altLang="en-US">
                  <a:solidFill>
                    <a:srgbClr val="990000"/>
                  </a:solidFill>
                  <a:latin typeface="Arial Narrow" pitchFamily="34" charset="0"/>
                </a:rPr>
                <a:t>0</a:t>
              </a:r>
            </a:p>
          </p:txBody>
        </p:sp>
        <p:sp>
          <p:nvSpPr>
            <p:cNvPr id="34847" name="Rectangle 131"/>
            <p:cNvSpPr>
              <a:spLocks noChangeArrowheads="1"/>
            </p:cNvSpPr>
            <p:nvPr/>
          </p:nvSpPr>
          <p:spPr bwMode="auto">
            <a:xfrm>
              <a:off x="6670108" y="1844824"/>
              <a:ext cx="423193" cy="393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7" rIns="19050" bIns="26987">
              <a:spAutoFit/>
            </a:bodyPr>
            <a:lstStyle>
              <a:lvl1pPr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/>
              <a:r>
                <a:rPr lang="en-US" altLang="en-US">
                  <a:solidFill>
                    <a:srgbClr val="990000"/>
                  </a:solidFill>
                  <a:latin typeface="Arial Narrow" pitchFamily="34" charset="0"/>
                </a:rPr>
                <a:t>100</a:t>
              </a: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7290420" y="1539799"/>
            <a:ext cx="965200" cy="1185862"/>
            <a:chOff x="7434108" y="2360731"/>
            <a:chExt cx="965528" cy="1185571"/>
          </a:xfrm>
        </p:grpSpPr>
        <p:sp>
          <p:nvSpPr>
            <p:cNvPr id="34832" name="Rectangle 49"/>
            <p:cNvSpPr>
              <a:spLocks noChangeArrowheads="1"/>
            </p:cNvSpPr>
            <p:nvPr/>
          </p:nvSpPr>
          <p:spPr bwMode="auto">
            <a:xfrm>
              <a:off x="7434108" y="2418080"/>
              <a:ext cx="371475" cy="1128222"/>
            </a:xfrm>
            <a:prstGeom prst="rect">
              <a:avLst/>
            </a:prstGeom>
            <a:solidFill>
              <a:srgbClr val="3366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33" name="Line 25"/>
            <p:cNvSpPr>
              <a:spLocks noChangeShapeType="1"/>
            </p:cNvSpPr>
            <p:nvPr/>
          </p:nvSpPr>
          <p:spPr bwMode="auto">
            <a:xfrm flipV="1">
              <a:off x="7887321" y="2428239"/>
              <a:ext cx="0" cy="1114717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4" name="Rectangle 27"/>
            <p:cNvSpPr>
              <a:spLocks noChangeArrowheads="1"/>
            </p:cNvSpPr>
            <p:nvPr/>
          </p:nvSpPr>
          <p:spPr bwMode="auto">
            <a:xfrm>
              <a:off x="7939574" y="2360731"/>
              <a:ext cx="460062" cy="5469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050" tIns="26987" rIns="19050" bIns="26987">
              <a:spAutoFit/>
            </a:bodyPr>
            <a:lstStyle>
              <a:lvl1pPr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en-US" sz="2000">
                  <a:solidFill>
                    <a:srgbClr val="0000FF"/>
                  </a:solidFill>
                  <a:latin typeface="Arial Narrow" pitchFamily="34" charset="0"/>
                </a:rPr>
                <a:t>a </a:t>
              </a:r>
              <a:r>
                <a:rPr lang="en-US" altLang="en-US" sz="1600">
                  <a:solidFill>
                    <a:srgbClr val="0000FF"/>
                  </a:solidFill>
                  <a:latin typeface="Arial Narrow" pitchFamily="34" charset="0"/>
                </a:rPr>
                <a:t>=</a:t>
              </a:r>
              <a:r>
                <a:rPr lang="en-US" altLang="en-US" sz="2000">
                  <a:solidFill>
                    <a:srgbClr val="0000FF"/>
                  </a:solidFill>
                  <a:latin typeface="Arial Narrow" pitchFamily="34" charset="0"/>
                </a:rPr>
                <a:t/>
              </a:r>
              <a:br>
                <a:rPr lang="en-US" altLang="en-US" sz="2000">
                  <a:solidFill>
                    <a:srgbClr val="0000FF"/>
                  </a:solidFill>
                  <a:latin typeface="Arial Narrow" pitchFamily="34" charset="0"/>
                </a:rPr>
              </a:br>
              <a:r>
                <a:rPr lang="en-US" altLang="en-US" sz="2000">
                  <a:solidFill>
                    <a:srgbClr val="0000FF"/>
                  </a:solidFill>
                  <a:latin typeface="Arial Narrow" pitchFamily="34" charset="0"/>
                </a:rPr>
                <a:t>75%</a:t>
              </a: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7907958" y="2162099"/>
            <a:ext cx="949325" cy="563562"/>
            <a:chOff x="8052034" y="2983656"/>
            <a:chExt cx="948626" cy="563100"/>
          </a:xfrm>
        </p:grpSpPr>
        <p:sp>
          <p:nvSpPr>
            <p:cNvPr id="34829" name="Rectangle 50"/>
            <p:cNvSpPr>
              <a:spLocks noChangeArrowheads="1"/>
            </p:cNvSpPr>
            <p:nvPr/>
          </p:nvSpPr>
          <p:spPr bwMode="auto">
            <a:xfrm>
              <a:off x="8052034" y="2997200"/>
              <a:ext cx="371475" cy="549102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30" name="Line 26"/>
            <p:cNvSpPr>
              <a:spLocks noChangeShapeType="1"/>
            </p:cNvSpPr>
            <p:nvPr/>
          </p:nvSpPr>
          <p:spPr bwMode="auto">
            <a:xfrm flipV="1">
              <a:off x="8492655" y="3007359"/>
              <a:ext cx="0" cy="53939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1" name="Rectangle 28"/>
            <p:cNvSpPr>
              <a:spLocks noChangeArrowheads="1"/>
            </p:cNvSpPr>
            <p:nvPr/>
          </p:nvSpPr>
          <p:spPr bwMode="auto">
            <a:xfrm>
              <a:off x="8540598" y="2983656"/>
              <a:ext cx="460062" cy="5469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050" tIns="26987" rIns="19050" bIns="26987">
              <a:spAutoFit/>
            </a:bodyPr>
            <a:lstStyle>
              <a:lvl1pPr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en-US" sz="2000">
                  <a:solidFill>
                    <a:srgbClr val="FF0000"/>
                  </a:solidFill>
                  <a:latin typeface="Arial Narrow" pitchFamily="34" charset="0"/>
                </a:rPr>
                <a:t>b </a:t>
              </a:r>
              <a:r>
                <a:rPr lang="en-US" altLang="en-US" sz="1600">
                  <a:solidFill>
                    <a:srgbClr val="FF0000"/>
                  </a:solidFill>
                  <a:latin typeface="Arial Narrow" pitchFamily="34" charset="0"/>
                </a:rPr>
                <a:t>=</a:t>
              </a:r>
              <a:r>
                <a:rPr lang="en-US" altLang="en-US" sz="2000">
                  <a:solidFill>
                    <a:srgbClr val="FF0000"/>
                  </a:solidFill>
                  <a:latin typeface="Arial Narrow" pitchFamily="34" charset="0"/>
                </a:rPr>
                <a:t/>
              </a:r>
              <a:br>
                <a:rPr lang="en-US" altLang="en-US" sz="2000">
                  <a:solidFill>
                    <a:srgbClr val="FF0000"/>
                  </a:solidFill>
                  <a:latin typeface="Arial Narrow" pitchFamily="34" charset="0"/>
                </a:rPr>
              </a:br>
              <a:r>
                <a:rPr lang="en-US" altLang="en-US" sz="2000">
                  <a:solidFill>
                    <a:srgbClr val="FF0000"/>
                  </a:solidFill>
                  <a:latin typeface="Arial Narrow" pitchFamily="34" charset="0"/>
                </a:rPr>
                <a:t>36%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902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6" grpId="0" build="p" bldLvl="3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1750" y="44450"/>
            <a:ext cx="9069388" cy="6757566"/>
          </a:xfrm>
        </p:spPr>
        <p:txBody>
          <a:bodyPr/>
          <a:lstStyle/>
          <a:p>
            <a:pPr lvl="1">
              <a:lnSpc>
                <a:spcPct val="94000"/>
              </a:lnSpc>
              <a:defRPr/>
            </a:pPr>
            <a:r>
              <a:rPr lang="en-US" dirty="0"/>
              <a:t>Another problem: the sense of magnitude of a given difference depends on how big the proportions are.</a:t>
            </a:r>
          </a:p>
          <a:p>
            <a:pPr lvl="2">
              <a:lnSpc>
                <a:spcPct val="94000"/>
              </a:lnSpc>
              <a:defRPr/>
            </a:pPr>
            <a:r>
              <a:rPr lang="en-US" dirty="0"/>
              <a:t>Example: for a 10% difference, 90% vs 80% doesn’t seem big, but…</a:t>
            </a:r>
          </a:p>
          <a:p>
            <a:pPr marL="685800" lvl="2" indent="0">
              <a:lnSpc>
                <a:spcPct val="94000"/>
              </a:lnSpc>
              <a:buFontTx/>
              <a:buNone/>
              <a:defRPr/>
            </a:pPr>
            <a:r>
              <a:rPr lang="en-US" dirty="0"/>
              <a:t>	11% vs 1% can be interpreted as a huge "difference" (11x the risk).</a:t>
            </a:r>
          </a:p>
          <a:p>
            <a:pPr lvl="1">
              <a:lnSpc>
                <a:spcPct val="94000"/>
              </a:lnSpc>
            </a:pPr>
            <a:r>
              <a:rPr lang="en-US" altLang="en-US" dirty="0" smtClean="0"/>
              <a:t>So there is no scale of magnitudes for a risk or proportion difference.</a:t>
            </a:r>
          </a:p>
          <a:p>
            <a:pPr lvl="1">
              <a:lnSpc>
                <a:spcPct val="94000"/>
              </a:lnSpc>
            </a:pPr>
            <a:r>
              <a:rPr lang="en-AU" altLang="en-US" b="1" dirty="0"/>
              <a:t>Exception </a:t>
            </a:r>
            <a:r>
              <a:rPr lang="en-AU" altLang="en-US" b="1" dirty="0" smtClean="0"/>
              <a:t>#1</a:t>
            </a:r>
            <a:r>
              <a:rPr lang="en-AU" altLang="en-US" dirty="0" smtClean="0"/>
              <a:t>: </a:t>
            </a:r>
            <a:r>
              <a:rPr lang="en-AU" altLang="en-US" dirty="0">
                <a:solidFill>
                  <a:srgbClr val="0000FF"/>
                </a:solidFill>
              </a:rPr>
              <a:t>time-independent proportions</a:t>
            </a:r>
            <a:r>
              <a:rPr lang="en-AU" altLang="en-US" dirty="0"/>
              <a:t>, where &lt;10% is trivial and &gt;90% is almost everyone (e.g., proportion choosing an item</a:t>
            </a:r>
            <a:r>
              <a:rPr lang="en-AU" altLang="en-US" dirty="0" smtClean="0"/>
              <a:t>).</a:t>
            </a:r>
            <a:endParaRPr lang="en-AU" altLang="en-US" dirty="0"/>
          </a:p>
          <a:p>
            <a:pPr lvl="2">
              <a:lnSpc>
                <a:spcPct val="94000"/>
              </a:lnSpc>
            </a:pPr>
            <a:r>
              <a:rPr lang="en-US" altLang="en-US" dirty="0"/>
              <a:t>High proportions are possible, so the focus is on everyone (the denominator), not just the small proportion of cases (the numerator).</a:t>
            </a:r>
            <a:endParaRPr lang="en-AU" altLang="en-US" dirty="0"/>
          </a:p>
          <a:p>
            <a:pPr lvl="2">
              <a:lnSpc>
                <a:spcPct val="94000"/>
              </a:lnSpc>
            </a:pPr>
            <a:r>
              <a:rPr lang="en-AU" altLang="en-US" dirty="0" smtClean="0"/>
              <a:t>Use </a:t>
            </a:r>
            <a:r>
              <a:rPr lang="en-AU" altLang="en-US" dirty="0"/>
              <a:t>this scale for such proportions and their differences:</a:t>
            </a:r>
          </a:p>
          <a:p>
            <a:pPr lvl="2">
              <a:lnSpc>
                <a:spcPct val="94000"/>
              </a:lnSpc>
            </a:pPr>
            <a:endParaRPr lang="en-US" altLang="en-US" sz="3600" dirty="0"/>
          </a:p>
          <a:p>
            <a:pPr lvl="1">
              <a:lnSpc>
                <a:spcPct val="94000"/>
              </a:lnSpc>
            </a:pPr>
            <a:r>
              <a:rPr lang="en-AU" altLang="en-US" b="1" dirty="0" smtClean="0"/>
              <a:t>Exception #2</a:t>
            </a:r>
            <a:r>
              <a:rPr lang="en-AU" altLang="en-US" dirty="0" smtClean="0"/>
              <a:t>: </a:t>
            </a:r>
            <a:r>
              <a:rPr lang="en-AU" altLang="en-US" dirty="0" smtClean="0">
                <a:solidFill>
                  <a:srgbClr val="0000FF"/>
                </a:solidFill>
              </a:rPr>
              <a:t>winning and losing close matches</a:t>
            </a:r>
            <a:r>
              <a:rPr lang="en-AU" altLang="en-US" dirty="0" smtClean="0"/>
              <a:t>.</a:t>
            </a:r>
          </a:p>
          <a:p>
            <a:pPr lvl="2">
              <a:lnSpc>
                <a:spcPct val="94000"/>
              </a:lnSpc>
            </a:pPr>
            <a:r>
              <a:rPr lang="en-AU" altLang="en-US" dirty="0" smtClean="0"/>
              <a:t>One extra match in every 10 close matches is a proportion difference of 10% (55% </a:t>
            </a:r>
            <a:r>
              <a:rPr lang="en-US" dirty="0" smtClean="0"/>
              <a:t>–</a:t>
            </a:r>
            <a:r>
              <a:rPr lang="en-AU" altLang="en-US" dirty="0" smtClean="0"/>
              <a:t> 45%); 3 extra is 30% (65% </a:t>
            </a:r>
            <a:r>
              <a:rPr lang="en-US" dirty="0"/>
              <a:t>–</a:t>
            </a:r>
            <a:r>
              <a:rPr lang="en-AU" altLang="en-US" dirty="0" smtClean="0"/>
              <a:t> 35%), etc.</a:t>
            </a:r>
          </a:p>
          <a:p>
            <a:pPr lvl="2">
              <a:lnSpc>
                <a:spcPct val="94000"/>
              </a:lnSpc>
            </a:pPr>
            <a:r>
              <a:rPr lang="en-AU" altLang="en-US" dirty="0" smtClean="0"/>
              <a:t>Hence use the above scale, representing 1, 3, 5, 7 and 9 wins and losses in every 10 matches.</a:t>
            </a:r>
            <a:endParaRPr lang="en-AU" altLang="en-US" sz="1800" dirty="0" smtClean="0"/>
          </a:p>
          <a:p>
            <a:pPr lvl="1">
              <a:lnSpc>
                <a:spcPct val="94000"/>
              </a:lnSpc>
            </a:pPr>
            <a:r>
              <a:rPr lang="en-US" altLang="en-US" dirty="0" smtClean="0"/>
              <a:t>Analyze these p</a:t>
            </a:r>
            <a:r>
              <a:rPr lang="en-US" altLang="en-US" dirty="0" smtClean="0"/>
              <a:t>roportion </a:t>
            </a:r>
            <a:r>
              <a:rPr lang="en-US" altLang="en-US" dirty="0" smtClean="0"/>
              <a:t>differences </a:t>
            </a:r>
            <a:r>
              <a:rPr lang="en-US" altLang="en-US" dirty="0" smtClean="0"/>
              <a:t>via a special transformation.</a:t>
            </a:r>
            <a:endParaRPr lang="en-US" altLang="en-US" dirty="0" smtClean="0"/>
          </a:p>
        </p:txBody>
      </p:sp>
      <p:grpSp>
        <p:nvGrpSpPr>
          <p:cNvPr id="25" name="Group 138"/>
          <p:cNvGrpSpPr>
            <a:grpSpLocks/>
          </p:cNvGrpSpPr>
          <p:nvPr/>
        </p:nvGrpSpPr>
        <p:grpSpPr bwMode="auto">
          <a:xfrm>
            <a:off x="218012" y="3901456"/>
            <a:ext cx="8746476" cy="516994"/>
            <a:chOff x="476" y="3793"/>
            <a:chExt cx="5126" cy="317"/>
          </a:xfrm>
        </p:grpSpPr>
        <p:sp>
          <p:nvSpPr>
            <p:cNvPr id="30" name="Rectangle 139"/>
            <p:cNvSpPr>
              <a:spLocks noChangeArrowheads="1"/>
            </p:cNvSpPr>
            <p:nvPr/>
          </p:nvSpPr>
          <p:spPr bwMode="auto">
            <a:xfrm rot="10800000">
              <a:off x="476" y="3793"/>
              <a:ext cx="5126" cy="317"/>
            </a:xfrm>
            <a:prstGeom prst="rect">
              <a:avLst/>
            </a:prstGeom>
            <a:gradFill rotWithShape="1">
              <a:gsLst>
                <a:gs pos="0">
                  <a:srgbClr val="FF3399">
                    <a:alpha val="29999"/>
                  </a:srgbClr>
                </a:gs>
                <a:gs pos="25000">
                  <a:srgbClr val="FF6633">
                    <a:alpha val="29999"/>
                  </a:srgbClr>
                </a:gs>
                <a:gs pos="50000">
                  <a:srgbClr val="FFFF00">
                    <a:alpha val="29999"/>
                  </a:srgbClr>
                </a:gs>
                <a:gs pos="75000">
                  <a:srgbClr val="01A78F">
                    <a:alpha val="29999"/>
                  </a:srgbClr>
                </a:gs>
                <a:gs pos="100000">
                  <a:srgbClr val="3366FF">
                    <a:alpha val="29999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31" name="Rectangle 140"/>
            <p:cNvSpPr>
              <a:spLocks noChangeArrowheads="1"/>
            </p:cNvSpPr>
            <p:nvPr/>
          </p:nvSpPr>
          <p:spPr bwMode="auto">
            <a:xfrm>
              <a:off x="901" y="3823"/>
              <a:ext cx="428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AU" altLang="en-AU" sz="2400" dirty="0" smtClean="0">
                  <a:solidFill>
                    <a:srgbClr val="0000FF"/>
                  </a:solidFill>
                  <a:latin typeface="Arial Narrow" pitchFamily="34" charset="0"/>
                </a:rPr>
                <a:t>±10%</a:t>
              </a:r>
              <a:endParaRPr lang="en-US" altLang="en-AU" sz="2400" dirty="0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32" name="Rectangle 141"/>
            <p:cNvSpPr>
              <a:spLocks noChangeArrowheads="1"/>
            </p:cNvSpPr>
            <p:nvPr/>
          </p:nvSpPr>
          <p:spPr bwMode="auto">
            <a:xfrm>
              <a:off x="1723" y="3823"/>
              <a:ext cx="428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AU" altLang="en-AU" sz="2400" dirty="0" smtClean="0">
                  <a:solidFill>
                    <a:srgbClr val="0000FF"/>
                  </a:solidFill>
                  <a:latin typeface="Arial Narrow" pitchFamily="34" charset="0"/>
                </a:rPr>
                <a:t>±30%</a:t>
              </a:r>
              <a:endParaRPr lang="en-US" altLang="en-AU" sz="2400" dirty="0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33" name="Rectangle 142"/>
            <p:cNvSpPr>
              <a:spLocks noChangeArrowheads="1"/>
            </p:cNvSpPr>
            <p:nvPr/>
          </p:nvSpPr>
          <p:spPr bwMode="auto">
            <a:xfrm>
              <a:off x="2832" y="3823"/>
              <a:ext cx="428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AU" altLang="en-AU" sz="2400" dirty="0" smtClean="0">
                  <a:solidFill>
                    <a:srgbClr val="0000FF"/>
                  </a:solidFill>
                  <a:latin typeface="Arial Narrow" pitchFamily="34" charset="0"/>
                </a:rPr>
                <a:t>±50%</a:t>
              </a:r>
              <a:endParaRPr lang="en-US" altLang="en-AU" sz="2400" dirty="0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34" name="Rectangle 143"/>
            <p:cNvSpPr>
              <a:spLocks noChangeArrowheads="1"/>
            </p:cNvSpPr>
            <p:nvPr/>
          </p:nvSpPr>
          <p:spPr bwMode="auto">
            <a:xfrm>
              <a:off x="3637" y="3823"/>
              <a:ext cx="428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AU" altLang="en-AU" sz="2400" dirty="0" smtClean="0">
                  <a:solidFill>
                    <a:srgbClr val="0000FF"/>
                  </a:solidFill>
                  <a:latin typeface="Arial Narrow" pitchFamily="34" charset="0"/>
                </a:rPr>
                <a:t>±70%</a:t>
              </a:r>
              <a:endParaRPr lang="en-US" altLang="en-AU" sz="2400" dirty="0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35" name="Rectangle 144"/>
            <p:cNvSpPr>
              <a:spLocks noChangeArrowheads="1"/>
            </p:cNvSpPr>
            <p:nvPr/>
          </p:nvSpPr>
          <p:spPr bwMode="auto">
            <a:xfrm>
              <a:off x="4772" y="3823"/>
              <a:ext cx="428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AU" altLang="en-AU" sz="2400" dirty="0" smtClean="0">
                  <a:solidFill>
                    <a:srgbClr val="0000FF"/>
                  </a:solidFill>
                  <a:latin typeface="Arial Narrow" pitchFamily="34" charset="0"/>
                </a:rPr>
                <a:t>±90%</a:t>
              </a:r>
              <a:endParaRPr lang="en-US" altLang="en-AU" sz="2400" dirty="0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36" name="Rectangle 145"/>
            <p:cNvSpPr>
              <a:spLocks noChangeArrowheads="1"/>
            </p:cNvSpPr>
            <p:nvPr/>
          </p:nvSpPr>
          <p:spPr bwMode="auto">
            <a:xfrm>
              <a:off x="516" y="3819"/>
              <a:ext cx="377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AU" altLang="en-AU" sz="2400" dirty="0">
                  <a:latin typeface="Arial Narrow" pitchFamily="34" charset="0"/>
                </a:rPr>
                <a:t>trivial</a:t>
              </a:r>
              <a:endParaRPr lang="en-US" altLang="en-AU" sz="2400" dirty="0">
                <a:latin typeface="Arial Narrow" pitchFamily="34" charset="0"/>
              </a:endParaRPr>
            </a:p>
          </p:txBody>
        </p:sp>
        <p:sp>
          <p:nvSpPr>
            <p:cNvPr id="37" name="Rectangle 146"/>
            <p:cNvSpPr>
              <a:spLocks noChangeArrowheads="1"/>
            </p:cNvSpPr>
            <p:nvPr/>
          </p:nvSpPr>
          <p:spPr bwMode="auto">
            <a:xfrm>
              <a:off x="1338" y="3819"/>
              <a:ext cx="377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AU" altLang="en-AU" sz="2400">
                  <a:latin typeface="Arial Narrow" pitchFamily="34" charset="0"/>
                </a:rPr>
                <a:t>small</a:t>
              </a:r>
              <a:endParaRPr lang="en-US" altLang="en-AU" sz="2400">
                <a:latin typeface="Arial Narrow" pitchFamily="34" charset="0"/>
              </a:endParaRPr>
            </a:p>
          </p:txBody>
        </p:sp>
        <p:sp>
          <p:nvSpPr>
            <p:cNvPr id="38" name="Rectangle 147"/>
            <p:cNvSpPr>
              <a:spLocks noChangeArrowheads="1"/>
            </p:cNvSpPr>
            <p:nvPr/>
          </p:nvSpPr>
          <p:spPr bwMode="auto">
            <a:xfrm>
              <a:off x="2159" y="3819"/>
              <a:ext cx="665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AU" altLang="en-AU" sz="2400" dirty="0">
                  <a:latin typeface="Arial Narrow" pitchFamily="34" charset="0"/>
                </a:rPr>
                <a:t>moderate</a:t>
              </a:r>
              <a:endParaRPr lang="en-US" altLang="en-AU" sz="2400" dirty="0">
                <a:latin typeface="Arial Narrow" pitchFamily="34" charset="0"/>
              </a:endParaRPr>
            </a:p>
          </p:txBody>
        </p:sp>
        <p:sp>
          <p:nvSpPr>
            <p:cNvPr id="39" name="Rectangle 148"/>
            <p:cNvSpPr>
              <a:spLocks noChangeArrowheads="1"/>
            </p:cNvSpPr>
            <p:nvPr/>
          </p:nvSpPr>
          <p:spPr bwMode="auto">
            <a:xfrm>
              <a:off x="3269" y="3819"/>
              <a:ext cx="360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AU" altLang="en-AU" sz="2400">
                  <a:latin typeface="Arial Narrow" pitchFamily="34" charset="0"/>
                </a:rPr>
                <a:t>large</a:t>
              </a:r>
              <a:endParaRPr lang="en-US" altLang="en-AU" sz="2400">
                <a:latin typeface="Arial Narrow" pitchFamily="34" charset="0"/>
              </a:endParaRPr>
            </a:p>
          </p:txBody>
        </p:sp>
        <p:sp>
          <p:nvSpPr>
            <p:cNvPr id="40" name="Rectangle 149"/>
            <p:cNvSpPr>
              <a:spLocks noChangeArrowheads="1"/>
            </p:cNvSpPr>
            <p:nvPr/>
          </p:nvSpPr>
          <p:spPr bwMode="auto">
            <a:xfrm>
              <a:off x="4073" y="3819"/>
              <a:ext cx="690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AU" altLang="en-AU" sz="2400" dirty="0">
                  <a:latin typeface="Arial Narrow" pitchFamily="34" charset="0"/>
                </a:rPr>
                <a:t>very large</a:t>
              </a:r>
              <a:endParaRPr lang="en-US" altLang="en-AU" sz="2400" dirty="0">
                <a:latin typeface="Arial Narrow" pitchFamily="34" charset="0"/>
              </a:endParaRPr>
            </a:p>
          </p:txBody>
        </p:sp>
        <p:sp>
          <p:nvSpPr>
            <p:cNvPr id="41" name="Rectangle 150"/>
            <p:cNvSpPr>
              <a:spLocks noChangeArrowheads="1"/>
            </p:cNvSpPr>
            <p:nvPr/>
          </p:nvSpPr>
          <p:spPr bwMode="auto">
            <a:xfrm>
              <a:off x="5208" y="3819"/>
              <a:ext cx="352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AU" altLang="en-AU" sz="2400" dirty="0" smtClean="0">
                  <a:latin typeface="Arial Narrow" pitchFamily="34" charset="0"/>
                </a:rPr>
                <a:t>huge</a:t>
              </a:r>
              <a:endParaRPr lang="en-US" altLang="en-AU" sz="2400" dirty="0">
                <a:latin typeface="Arial Narrow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9942704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6" grpId="0" uiExpand="1" build="p" bldLvl="3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1750" y="44450"/>
            <a:ext cx="9069388" cy="6757566"/>
          </a:xfrm>
        </p:spPr>
        <p:txBody>
          <a:bodyPr/>
          <a:lstStyle/>
          <a:p>
            <a:r>
              <a:rPr lang="en-US" altLang="en-US" dirty="0" smtClean="0">
                <a:solidFill>
                  <a:srgbClr val="0000FF"/>
                </a:solidFill>
              </a:rPr>
              <a:t>Risk ratio </a:t>
            </a:r>
            <a:r>
              <a:rPr lang="en-US" altLang="en-US" dirty="0" smtClean="0"/>
              <a:t>(relative risk) or </a:t>
            </a:r>
            <a:r>
              <a:rPr lang="en-US" altLang="en-US" dirty="0" smtClean="0">
                <a:solidFill>
                  <a:srgbClr val="0000FF"/>
                </a:solidFill>
              </a:rPr>
              <a:t>proportion ratio</a:t>
            </a:r>
          </a:p>
          <a:p>
            <a:pPr lvl="1"/>
            <a:r>
              <a:rPr lang="en-US" altLang="en-US" dirty="0" smtClean="0"/>
              <a:t>Another common measure.</a:t>
            </a:r>
            <a:br>
              <a:rPr lang="en-US" altLang="en-US" dirty="0" smtClean="0"/>
            </a:br>
            <a:r>
              <a:rPr lang="en-US" altLang="en-US" dirty="0" smtClean="0"/>
              <a:t>Example: a/b = 75/36 = 2.1, which means</a:t>
            </a:r>
            <a:br>
              <a:rPr lang="en-US" altLang="en-US" dirty="0" smtClean="0"/>
            </a:br>
            <a:r>
              <a:rPr lang="en-US" altLang="en-US" dirty="0" smtClean="0"/>
              <a:t>males are "2.1 times more likely" to be injured,</a:t>
            </a:r>
            <a:br>
              <a:rPr lang="en-US" altLang="en-US" dirty="0" smtClean="0"/>
            </a:br>
            <a:r>
              <a:rPr lang="en-US" altLang="en-US" dirty="0" smtClean="0"/>
              <a:t>or "a 110% increase in risk" of injury for males.</a:t>
            </a:r>
          </a:p>
          <a:p>
            <a:pPr lvl="1"/>
            <a:r>
              <a:rPr lang="en-US" altLang="en-US" dirty="0"/>
              <a:t>Problem: if it's a time-dependent measure, and you</a:t>
            </a:r>
            <a:br>
              <a:rPr lang="en-US" altLang="en-US" dirty="0"/>
            </a:br>
            <a:r>
              <a:rPr lang="en-US" altLang="en-US" dirty="0"/>
              <a:t>wait long enough, everyone gets affected, so risk ratio = 1.00.</a:t>
            </a:r>
          </a:p>
          <a:p>
            <a:pPr lvl="1"/>
            <a:r>
              <a:rPr lang="en-US" altLang="en-US" dirty="0"/>
              <a:t>But it works for </a:t>
            </a:r>
            <a:r>
              <a:rPr lang="en-US" altLang="en-US" i="1" dirty="0">
                <a:solidFill>
                  <a:srgbClr val="0000FF"/>
                </a:solidFill>
              </a:rPr>
              <a:t>rare</a:t>
            </a:r>
            <a:r>
              <a:rPr lang="en-US" altLang="en-US" dirty="0">
                <a:solidFill>
                  <a:srgbClr val="0000FF"/>
                </a:solidFill>
              </a:rPr>
              <a:t> time-dependent risks</a:t>
            </a:r>
            <a:r>
              <a:rPr lang="en-US" altLang="en-US" dirty="0"/>
              <a:t> and </a:t>
            </a:r>
            <a:r>
              <a:rPr lang="en-US" altLang="en-US" dirty="0" smtClean="0"/>
              <a:t>for small </a:t>
            </a:r>
            <a:r>
              <a:rPr lang="en-US" altLang="en-US" dirty="0">
                <a:solidFill>
                  <a:srgbClr val="0000FF"/>
                </a:solidFill>
              </a:rPr>
              <a:t>time-independent </a:t>
            </a:r>
            <a:r>
              <a:rPr lang="en-US" altLang="en-US" dirty="0" smtClean="0">
                <a:solidFill>
                  <a:srgbClr val="0000FF"/>
                </a:solidFill>
              </a:rPr>
              <a:t>proportions</a:t>
            </a:r>
            <a:r>
              <a:rPr lang="en-US" altLang="en-US" dirty="0" smtClean="0"/>
              <a:t> </a:t>
            </a:r>
            <a:r>
              <a:rPr lang="en-US" altLang="en-US" dirty="0"/>
              <a:t>(e.g., proportion </a:t>
            </a:r>
            <a:r>
              <a:rPr lang="en-US" altLang="en-US" dirty="0" smtClean="0"/>
              <a:t>selected for Olympics).</a:t>
            </a:r>
            <a:endParaRPr lang="en-US" altLang="en-US" dirty="0"/>
          </a:p>
          <a:p>
            <a:pPr lvl="1"/>
            <a:r>
              <a:rPr lang="en-US" altLang="en-US" dirty="0" smtClean="0"/>
              <a:t>Magnitude thresholds?  Small, moderate, large, very large and extremely large risk ratios occur when, for every 10 males injured, the number of females injured is 9, 7, 5, 3 or 1.</a:t>
            </a:r>
          </a:p>
          <a:p>
            <a:pPr lvl="2"/>
            <a:r>
              <a:rPr lang="en-US" altLang="en-US" dirty="0" smtClean="0"/>
              <a:t>So the ratios are 10/9, </a:t>
            </a:r>
            <a:r>
              <a:rPr lang="en-US" altLang="en-US" dirty="0"/>
              <a:t>10/7, 10/5, 10/3 and </a:t>
            </a:r>
            <a:r>
              <a:rPr lang="en-US" altLang="en-US" dirty="0" smtClean="0"/>
              <a:t>10/1, and their inverses.</a:t>
            </a:r>
          </a:p>
          <a:p>
            <a:pPr lvl="1"/>
            <a:r>
              <a:rPr lang="en-US" altLang="en-US" dirty="0"/>
              <a:t>Hence this complete scale </a:t>
            </a:r>
            <a:r>
              <a:rPr lang="en-US" altLang="en-US" dirty="0" smtClean="0"/>
              <a:t>for</a:t>
            </a:r>
            <a:r>
              <a:rPr lang="en-US" altLang="en-US" dirty="0">
                <a:solidFill>
                  <a:srgbClr val="0000FF"/>
                </a:solidFill>
              </a:rPr>
              <a:t> low-risk </a:t>
            </a:r>
            <a:r>
              <a:rPr lang="en-US" altLang="en-US" dirty="0" smtClean="0">
                <a:solidFill>
                  <a:srgbClr val="0000FF"/>
                </a:solidFill>
              </a:rPr>
              <a:t>ratios </a:t>
            </a:r>
            <a:r>
              <a:rPr lang="en-US" altLang="en-US" dirty="0"/>
              <a:t>and</a:t>
            </a:r>
            <a:r>
              <a:rPr lang="en-US" altLang="en-US" dirty="0" smtClean="0"/>
              <a:t> </a:t>
            </a:r>
            <a:r>
              <a:rPr lang="en-US" altLang="en-US" dirty="0">
                <a:solidFill>
                  <a:srgbClr val="0000FF"/>
                </a:solidFill>
              </a:rPr>
              <a:t>proportion </a:t>
            </a:r>
            <a:r>
              <a:rPr lang="en-US" altLang="en-US" dirty="0" smtClean="0">
                <a:solidFill>
                  <a:srgbClr val="0000FF"/>
                </a:solidFill>
              </a:rPr>
              <a:t>ratios</a:t>
            </a:r>
            <a:r>
              <a:rPr lang="en-US" altLang="en-US" dirty="0" smtClean="0"/>
              <a:t>:</a:t>
            </a:r>
            <a:endParaRPr lang="en-US" altLang="en-US" dirty="0" smtClean="0"/>
          </a:p>
          <a:p>
            <a:pPr lvl="1"/>
            <a:endParaRPr lang="en-US" altLang="en-US" dirty="0"/>
          </a:p>
          <a:p>
            <a:pPr lvl="1"/>
            <a:endParaRPr lang="en-US" altLang="en-US" dirty="0" smtClean="0"/>
          </a:p>
          <a:p>
            <a:pPr lvl="2"/>
            <a:r>
              <a:rPr lang="en-US" altLang="en-US" dirty="0" smtClean="0"/>
              <a:t>Analysis via special transformations.</a:t>
            </a:r>
            <a:endParaRPr lang="en-US" altLang="en-US" dirty="0"/>
          </a:p>
        </p:txBody>
      </p: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5688905" y="44624"/>
            <a:ext cx="3203575" cy="2382838"/>
            <a:chOff x="5724525" y="44450"/>
            <a:chExt cx="3203575" cy="2382838"/>
          </a:xfrm>
        </p:grpSpPr>
        <p:sp>
          <p:nvSpPr>
            <p:cNvPr id="35845" name="Rectangle 48"/>
            <p:cNvSpPr>
              <a:spLocks noChangeArrowheads="1"/>
            </p:cNvSpPr>
            <p:nvPr/>
          </p:nvSpPr>
          <p:spPr bwMode="auto">
            <a:xfrm>
              <a:off x="7172325" y="241300"/>
              <a:ext cx="1755775" cy="150495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5846" name="Rectangle 49"/>
            <p:cNvSpPr>
              <a:spLocks noChangeArrowheads="1"/>
            </p:cNvSpPr>
            <p:nvPr/>
          </p:nvSpPr>
          <p:spPr bwMode="auto">
            <a:xfrm>
              <a:off x="7362825" y="617538"/>
              <a:ext cx="371475" cy="1128712"/>
            </a:xfrm>
            <a:prstGeom prst="rect">
              <a:avLst/>
            </a:prstGeom>
            <a:solidFill>
              <a:srgbClr val="3366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5847" name="Rectangle 50"/>
            <p:cNvSpPr>
              <a:spLocks noChangeArrowheads="1"/>
            </p:cNvSpPr>
            <p:nvPr/>
          </p:nvSpPr>
          <p:spPr bwMode="auto">
            <a:xfrm>
              <a:off x="7980363" y="1196975"/>
              <a:ext cx="371475" cy="549275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5848" name="Rectangle 131"/>
            <p:cNvSpPr>
              <a:spLocks noChangeArrowheads="1"/>
            </p:cNvSpPr>
            <p:nvPr/>
          </p:nvSpPr>
          <p:spPr bwMode="auto">
            <a:xfrm>
              <a:off x="7251700" y="1746250"/>
              <a:ext cx="539750" cy="39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7" rIns="19050" bIns="26987">
              <a:spAutoFit/>
            </a:bodyPr>
            <a:lstStyle>
              <a:lvl1pPr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>
                  <a:solidFill>
                    <a:srgbClr val="990000"/>
                  </a:solidFill>
                  <a:latin typeface="Arial Narrow" pitchFamily="34" charset="0"/>
                </a:rPr>
                <a:t>male</a:t>
              </a:r>
            </a:p>
          </p:txBody>
        </p:sp>
        <p:sp>
          <p:nvSpPr>
            <p:cNvPr id="35849" name="Rectangle 131"/>
            <p:cNvSpPr>
              <a:spLocks noChangeArrowheads="1"/>
            </p:cNvSpPr>
            <p:nvPr/>
          </p:nvSpPr>
          <p:spPr bwMode="auto">
            <a:xfrm>
              <a:off x="7874000" y="1746250"/>
              <a:ext cx="730250" cy="39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7" rIns="19050" bIns="26987">
              <a:spAutoFit/>
            </a:bodyPr>
            <a:lstStyle>
              <a:lvl1pPr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>
                  <a:solidFill>
                    <a:srgbClr val="990000"/>
                  </a:solidFill>
                  <a:latin typeface="Arial Narrow" pitchFamily="34" charset="0"/>
                </a:rPr>
                <a:t>female</a:t>
              </a:r>
            </a:p>
          </p:txBody>
        </p:sp>
        <p:sp>
          <p:nvSpPr>
            <p:cNvPr id="35850" name="Rectangle 61"/>
            <p:cNvSpPr>
              <a:spLocks noChangeArrowheads="1"/>
            </p:cNvSpPr>
            <p:nvPr/>
          </p:nvSpPr>
          <p:spPr bwMode="auto">
            <a:xfrm>
              <a:off x="5724525" y="520700"/>
              <a:ext cx="1220788" cy="977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7" rIns="19050" bIns="26987">
              <a:spAutoFit/>
            </a:bodyPr>
            <a:lstStyle>
              <a:lvl1pPr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>
                <a:lnSpc>
                  <a:spcPts val="2400"/>
                </a:lnSpc>
              </a:pPr>
              <a:r>
                <a:rPr lang="en-US" altLang="en-US" sz="2400">
                  <a:solidFill>
                    <a:srgbClr val="990000"/>
                  </a:solidFill>
                  <a:latin typeface="Arial Narrow" pitchFamily="34" charset="0"/>
                </a:rPr>
                <a:t>Proportion</a:t>
              </a:r>
              <a:br>
                <a:rPr lang="en-US" altLang="en-US" sz="2400">
                  <a:solidFill>
                    <a:srgbClr val="990000"/>
                  </a:solidFill>
                  <a:latin typeface="Arial Narrow" pitchFamily="34" charset="0"/>
                </a:rPr>
              </a:br>
              <a:r>
                <a:rPr lang="en-US" altLang="en-US" sz="2400">
                  <a:solidFill>
                    <a:srgbClr val="990000"/>
                  </a:solidFill>
                  <a:latin typeface="Arial Narrow" pitchFamily="34" charset="0"/>
                </a:rPr>
                <a:t>injured</a:t>
              </a:r>
            </a:p>
            <a:p>
              <a:pPr algn="r">
                <a:lnSpc>
                  <a:spcPts val="2400"/>
                </a:lnSpc>
              </a:pPr>
              <a:r>
                <a:rPr lang="en-US" altLang="en-US" sz="2400">
                  <a:solidFill>
                    <a:srgbClr val="990000"/>
                  </a:solidFill>
                  <a:latin typeface="Arial Narrow" pitchFamily="34" charset="0"/>
                </a:rPr>
                <a:t>(%)</a:t>
              </a:r>
            </a:p>
          </p:txBody>
        </p:sp>
        <p:sp>
          <p:nvSpPr>
            <p:cNvPr id="35851" name="Rectangle 131"/>
            <p:cNvSpPr>
              <a:spLocks noChangeArrowheads="1"/>
            </p:cNvSpPr>
            <p:nvPr/>
          </p:nvSpPr>
          <p:spPr bwMode="auto">
            <a:xfrm>
              <a:off x="7621588" y="2033588"/>
              <a:ext cx="434975" cy="39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7" rIns="19050" bIns="26987">
              <a:spAutoFit/>
            </a:bodyPr>
            <a:lstStyle>
              <a:lvl1pPr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>
                  <a:solidFill>
                    <a:srgbClr val="990000"/>
                  </a:solidFill>
                  <a:latin typeface="Arial Narrow" pitchFamily="34" charset="0"/>
                </a:rPr>
                <a:t>Sex</a:t>
              </a:r>
            </a:p>
          </p:txBody>
        </p:sp>
        <p:sp>
          <p:nvSpPr>
            <p:cNvPr id="35852" name="Line 109"/>
            <p:cNvSpPr>
              <a:spLocks noChangeShapeType="1"/>
            </p:cNvSpPr>
            <p:nvPr/>
          </p:nvSpPr>
          <p:spPr bwMode="auto">
            <a:xfrm flipH="1">
              <a:off x="7035800" y="1746250"/>
              <a:ext cx="809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3" name="Line 110"/>
            <p:cNvSpPr>
              <a:spLocks noChangeShapeType="1"/>
            </p:cNvSpPr>
            <p:nvPr/>
          </p:nvSpPr>
          <p:spPr bwMode="auto">
            <a:xfrm flipH="1">
              <a:off x="7035800" y="1370013"/>
              <a:ext cx="809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4" name="Line 111"/>
            <p:cNvSpPr>
              <a:spLocks noChangeShapeType="1"/>
            </p:cNvSpPr>
            <p:nvPr/>
          </p:nvSpPr>
          <p:spPr bwMode="auto">
            <a:xfrm flipH="1">
              <a:off x="7035800" y="993775"/>
              <a:ext cx="809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5" name="Line 112"/>
            <p:cNvSpPr>
              <a:spLocks noChangeShapeType="1"/>
            </p:cNvSpPr>
            <p:nvPr/>
          </p:nvSpPr>
          <p:spPr bwMode="auto">
            <a:xfrm flipH="1">
              <a:off x="7035800" y="617538"/>
              <a:ext cx="809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6" name="Line 113"/>
            <p:cNvSpPr>
              <a:spLocks noChangeShapeType="1"/>
            </p:cNvSpPr>
            <p:nvPr/>
          </p:nvSpPr>
          <p:spPr bwMode="auto">
            <a:xfrm flipH="1">
              <a:off x="7035800" y="241300"/>
              <a:ext cx="809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7" name="Line 114"/>
            <p:cNvSpPr>
              <a:spLocks noChangeShapeType="1"/>
            </p:cNvSpPr>
            <p:nvPr/>
          </p:nvSpPr>
          <p:spPr bwMode="auto">
            <a:xfrm flipV="1">
              <a:off x="7116763" y="241300"/>
              <a:ext cx="0" cy="15049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8" name="Rectangle 131"/>
            <p:cNvSpPr>
              <a:spLocks noChangeArrowheads="1"/>
            </p:cNvSpPr>
            <p:nvPr/>
          </p:nvSpPr>
          <p:spPr bwMode="auto">
            <a:xfrm>
              <a:off x="6854825" y="1533525"/>
              <a:ext cx="166688" cy="39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7" rIns="19050" bIns="26987">
              <a:spAutoFit/>
            </a:bodyPr>
            <a:lstStyle>
              <a:lvl1pPr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/>
              <a:r>
                <a:rPr lang="en-US" altLang="en-US">
                  <a:solidFill>
                    <a:srgbClr val="990000"/>
                  </a:solidFill>
                  <a:latin typeface="Arial Narrow" pitchFamily="34" charset="0"/>
                </a:rPr>
                <a:t>0</a:t>
              </a:r>
            </a:p>
          </p:txBody>
        </p:sp>
        <p:sp>
          <p:nvSpPr>
            <p:cNvPr id="35859" name="Rectangle 131"/>
            <p:cNvSpPr>
              <a:spLocks noChangeArrowheads="1"/>
            </p:cNvSpPr>
            <p:nvPr/>
          </p:nvSpPr>
          <p:spPr bwMode="auto">
            <a:xfrm>
              <a:off x="6597650" y="44450"/>
              <a:ext cx="423863" cy="39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7" rIns="19050" bIns="26987">
              <a:spAutoFit/>
            </a:bodyPr>
            <a:lstStyle>
              <a:lvl1pPr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/>
              <a:r>
                <a:rPr lang="en-US" altLang="en-US">
                  <a:solidFill>
                    <a:srgbClr val="990000"/>
                  </a:solidFill>
                  <a:latin typeface="Arial Narrow" pitchFamily="34" charset="0"/>
                </a:rPr>
                <a:t>100</a:t>
              </a:r>
            </a:p>
          </p:txBody>
        </p:sp>
        <p:sp>
          <p:nvSpPr>
            <p:cNvPr id="35860" name="Line 25"/>
            <p:cNvSpPr>
              <a:spLocks noChangeShapeType="1"/>
            </p:cNvSpPr>
            <p:nvPr/>
          </p:nvSpPr>
          <p:spPr bwMode="auto">
            <a:xfrm flipV="1">
              <a:off x="7815263" y="628650"/>
              <a:ext cx="0" cy="1114425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1" name="Rectangle 27"/>
            <p:cNvSpPr>
              <a:spLocks noChangeArrowheads="1"/>
            </p:cNvSpPr>
            <p:nvPr/>
          </p:nvSpPr>
          <p:spPr bwMode="auto">
            <a:xfrm>
              <a:off x="7867650" y="560388"/>
              <a:ext cx="460375" cy="547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050" tIns="26987" rIns="19050" bIns="26987">
              <a:spAutoFit/>
            </a:bodyPr>
            <a:lstStyle>
              <a:lvl1pPr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en-US" sz="2000">
                  <a:solidFill>
                    <a:srgbClr val="0000FF"/>
                  </a:solidFill>
                  <a:latin typeface="Arial Narrow" pitchFamily="34" charset="0"/>
                </a:rPr>
                <a:t>a </a:t>
              </a:r>
              <a:r>
                <a:rPr lang="en-US" altLang="en-US" sz="1600">
                  <a:solidFill>
                    <a:srgbClr val="0000FF"/>
                  </a:solidFill>
                  <a:latin typeface="Arial Narrow" pitchFamily="34" charset="0"/>
                </a:rPr>
                <a:t>=</a:t>
              </a:r>
              <a:r>
                <a:rPr lang="en-US" altLang="en-US" sz="2000">
                  <a:solidFill>
                    <a:srgbClr val="0000FF"/>
                  </a:solidFill>
                  <a:latin typeface="Arial Narrow" pitchFamily="34" charset="0"/>
                </a:rPr>
                <a:t/>
              </a:r>
              <a:br>
                <a:rPr lang="en-US" altLang="en-US" sz="2000">
                  <a:solidFill>
                    <a:srgbClr val="0000FF"/>
                  </a:solidFill>
                  <a:latin typeface="Arial Narrow" pitchFamily="34" charset="0"/>
                </a:rPr>
              </a:br>
              <a:r>
                <a:rPr lang="en-US" altLang="en-US" sz="2000">
                  <a:solidFill>
                    <a:srgbClr val="0000FF"/>
                  </a:solidFill>
                  <a:latin typeface="Arial Narrow" pitchFamily="34" charset="0"/>
                </a:rPr>
                <a:t>75%</a:t>
              </a:r>
            </a:p>
          </p:txBody>
        </p:sp>
        <p:sp>
          <p:nvSpPr>
            <p:cNvPr id="35862" name="Line 26"/>
            <p:cNvSpPr>
              <a:spLocks noChangeShapeType="1"/>
            </p:cNvSpPr>
            <p:nvPr/>
          </p:nvSpPr>
          <p:spPr bwMode="auto">
            <a:xfrm flipV="1">
              <a:off x="8420100" y="1206500"/>
              <a:ext cx="0" cy="53975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3" name="Rectangle 28"/>
            <p:cNvSpPr>
              <a:spLocks noChangeArrowheads="1"/>
            </p:cNvSpPr>
            <p:nvPr/>
          </p:nvSpPr>
          <p:spPr bwMode="auto">
            <a:xfrm>
              <a:off x="8469313" y="1182688"/>
              <a:ext cx="458787" cy="547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050" tIns="26987" rIns="19050" bIns="26987">
              <a:spAutoFit/>
            </a:bodyPr>
            <a:lstStyle>
              <a:lvl1pPr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en-US" sz="2000">
                  <a:solidFill>
                    <a:srgbClr val="FF0000"/>
                  </a:solidFill>
                  <a:latin typeface="Arial Narrow" pitchFamily="34" charset="0"/>
                </a:rPr>
                <a:t>b </a:t>
              </a:r>
              <a:r>
                <a:rPr lang="en-US" altLang="en-US" sz="1600">
                  <a:solidFill>
                    <a:srgbClr val="FF0000"/>
                  </a:solidFill>
                  <a:latin typeface="Arial Narrow" pitchFamily="34" charset="0"/>
                </a:rPr>
                <a:t>=</a:t>
              </a:r>
              <a:r>
                <a:rPr lang="en-US" altLang="en-US" sz="2000">
                  <a:solidFill>
                    <a:srgbClr val="FF0000"/>
                  </a:solidFill>
                  <a:latin typeface="Arial Narrow" pitchFamily="34" charset="0"/>
                </a:rPr>
                <a:t/>
              </a:r>
              <a:br>
                <a:rPr lang="en-US" altLang="en-US" sz="2000">
                  <a:solidFill>
                    <a:srgbClr val="FF0000"/>
                  </a:solidFill>
                  <a:latin typeface="Arial Narrow" pitchFamily="34" charset="0"/>
                </a:rPr>
              </a:br>
              <a:r>
                <a:rPr lang="en-US" altLang="en-US" sz="2000">
                  <a:solidFill>
                    <a:srgbClr val="FF0000"/>
                  </a:solidFill>
                  <a:latin typeface="Arial Narrow" pitchFamily="34" charset="0"/>
                </a:rPr>
                <a:t>36%</a:t>
              </a:r>
            </a:p>
          </p:txBody>
        </p:sp>
      </p:grpSp>
      <p:grpSp>
        <p:nvGrpSpPr>
          <p:cNvPr id="36" name="Group 138"/>
          <p:cNvGrpSpPr>
            <a:grpSpLocks/>
          </p:cNvGrpSpPr>
          <p:nvPr/>
        </p:nvGrpSpPr>
        <p:grpSpPr bwMode="auto">
          <a:xfrm>
            <a:off x="317242" y="5565619"/>
            <a:ext cx="8575625" cy="743701"/>
            <a:chOff x="476" y="3725"/>
            <a:chExt cx="5038" cy="467"/>
          </a:xfrm>
        </p:grpSpPr>
        <p:sp>
          <p:nvSpPr>
            <p:cNvPr id="37" name="Rectangle 139"/>
            <p:cNvSpPr>
              <a:spLocks noChangeArrowheads="1"/>
            </p:cNvSpPr>
            <p:nvPr/>
          </p:nvSpPr>
          <p:spPr bwMode="auto">
            <a:xfrm rot="10800000">
              <a:off x="476" y="3725"/>
              <a:ext cx="5038" cy="440"/>
            </a:xfrm>
            <a:prstGeom prst="rect">
              <a:avLst/>
            </a:prstGeom>
            <a:gradFill rotWithShape="1">
              <a:gsLst>
                <a:gs pos="0">
                  <a:srgbClr val="FF3399">
                    <a:alpha val="29999"/>
                  </a:srgbClr>
                </a:gs>
                <a:gs pos="25000">
                  <a:srgbClr val="FF6633">
                    <a:alpha val="29999"/>
                  </a:srgbClr>
                </a:gs>
                <a:gs pos="50000">
                  <a:srgbClr val="FFFF00">
                    <a:alpha val="29999"/>
                  </a:srgbClr>
                </a:gs>
                <a:gs pos="75000">
                  <a:srgbClr val="01A78F">
                    <a:alpha val="29999"/>
                  </a:srgbClr>
                </a:gs>
                <a:gs pos="100000">
                  <a:srgbClr val="3366FF">
                    <a:alpha val="29999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39" name="Rectangle 140"/>
            <p:cNvSpPr>
              <a:spLocks noChangeArrowheads="1"/>
            </p:cNvSpPr>
            <p:nvPr/>
          </p:nvSpPr>
          <p:spPr bwMode="auto">
            <a:xfrm>
              <a:off x="917" y="3734"/>
              <a:ext cx="358" cy="4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AU" altLang="en-AU" sz="2600" dirty="0" smtClean="0">
                  <a:solidFill>
                    <a:srgbClr val="0000FF"/>
                  </a:solidFill>
                  <a:latin typeface="Arial Narrow" pitchFamily="34" charset="0"/>
                </a:rPr>
                <a:t>1.11</a:t>
              </a:r>
              <a:br>
                <a:rPr lang="en-AU" altLang="en-AU" sz="2600" dirty="0" smtClean="0">
                  <a:solidFill>
                    <a:srgbClr val="0000FF"/>
                  </a:solidFill>
                  <a:latin typeface="Arial Narrow" pitchFamily="34" charset="0"/>
                </a:rPr>
              </a:br>
              <a:r>
                <a:rPr lang="en-AU" altLang="en-AU" sz="2600" dirty="0" smtClean="0">
                  <a:solidFill>
                    <a:srgbClr val="0000FF"/>
                  </a:solidFill>
                  <a:latin typeface="Arial Narrow" pitchFamily="34" charset="0"/>
                </a:rPr>
                <a:t>0.90</a:t>
              </a:r>
              <a:endParaRPr lang="en-US" altLang="en-AU" sz="2600" dirty="0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40" name="Rectangle 141"/>
            <p:cNvSpPr>
              <a:spLocks noChangeArrowheads="1"/>
            </p:cNvSpPr>
            <p:nvPr/>
          </p:nvSpPr>
          <p:spPr bwMode="auto">
            <a:xfrm>
              <a:off x="1700" y="3734"/>
              <a:ext cx="358" cy="4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AU" altLang="en-AU" sz="2600" dirty="0" smtClean="0">
                  <a:solidFill>
                    <a:srgbClr val="0000FF"/>
                  </a:solidFill>
                  <a:latin typeface="Arial Narrow" pitchFamily="34" charset="0"/>
                </a:rPr>
                <a:t>1.43</a:t>
              </a:r>
              <a:br>
                <a:rPr lang="en-AU" altLang="en-AU" sz="2600" dirty="0" smtClean="0">
                  <a:solidFill>
                    <a:srgbClr val="0000FF"/>
                  </a:solidFill>
                  <a:latin typeface="Arial Narrow" pitchFamily="34" charset="0"/>
                </a:rPr>
              </a:br>
              <a:r>
                <a:rPr lang="en-AU" altLang="en-AU" sz="2600" dirty="0" smtClean="0">
                  <a:solidFill>
                    <a:srgbClr val="0000FF"/>
                  </a:solidFill>
                  <a:latin typeface="Arial Narrow" pitchFamily="34" charset="0"/>
                </a:rPr>
                <a:t>0.70</a:t>
              </a:r>
              <a:endParaRPr lang="en-US" altLang="en-AU" sz="2600" dirty="0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41" name="Rectangle 142"/>
            <p:cNvSpPr>
              <a:spLocks noChangeArrowheads="1"/>
            </p:cNvSpPr>
            <p:nvPr/>
          </p:nvSpPr>
          <p:spPr bwMode="auto">
            <a:xfrm>
              <a:off x="2782" y="3734"/>
              <a:ext cx="358" cy="4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AU" altLang="en-AU" sz="2600" dirty="0" smtClean="0">
                  <a:solidFill>
                    <a:srgbClr val="0000FF"/>
                  </a:solidFill>
                  <a:latin typeface="Arial Narrow" pitchFamily="34" charset="0"/>
                </a:rPr>
                <a:t>2.0</a:t>
              </a:r>
              <a:br>
                <a:rPr lang="en-AU" altLang="en-AU" sz="2600" dirty="0" smtClean="0">
                  <a:solidFill>
                    <a:srgbClr val="0000FF"/>
                  </a:solidFill>
                  <a:latin typeface="Arial Narrow" pitchFamily="34" charset="0"/>
                </a:rPr>
              </a:br>
              <a:r>
                <a:rPr lang="en-AU" altLang="en-AU" sz="2600" dirty="0" smtClean="0">
                  <a:solidFill>
                    <a:srgbClr val="0000FF"/>
                  </a:solidFill>
                  <a:latin typeface="Arial Narrow" pitchFamily="34" charset="0"/>
                </a:rPr>
                <a:t>0.50</a:t>
              </a:r>
              <a:endParaRPr lang="en-US" altLang="en-AU" sz="2600" dirty="0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42" name="Rectangle 143"/>
            <p:cNvSpPr>
              <a:spLocks noChangeArrowheads="1"/>
            </p:cNvSpPr>
            <p:nvPr/>
          </p:nvSpPr>
          <p:spPr bwMode="auto">
            <a:xfrm>
              <a:off x="3548" y="3734"/>
              <a:ext cx="358" cy="4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AU" altLang="en-AU" sz="2600" dirty="0" smtClean="0">
                  <a:solidFill>
                    <a:srgbClr val="0000FF"/>
                  </a:solidFill>
                  <a:latin typeface="Arial Narrow" pitchFamily="34" charset="0"/>
                </a:rPr>
                <a:t>3.3</a:t>
              </a:r>
              <a:br>
                <a:rPr lang="en-AU" altLang="en-AU" sz="2600" dirty="0" smtClean="0">
                  <a:solidFill>
                    <a:srgbClr val="0000FF"/>
                  </a:solidFill>
                  <a:latin typeface="Arial Narrow" pitchFamily="34" charset="0"/>
                </a:rPr>
              </a:br>
              <a:r>
                <a:rPr lang="en-AU" altLang="en-AU" sz="2600" dirty="0" smtClean="0">
                  <a:solidFill>
                    <a:srgbClr val="0000FF"/>
                  </a:solidFill>
                  <a:latin typeface="Arial Narrow" pitchFamily="34" charset="0"/>
                </a:rPr>
                <a:t>0.30</a:t>
              </a:r>
              <a:endParaRPr lang="en-US" altLang="en-AU" sz="2600" dirty="0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43" name="Rectangle 144"/>
            <p:cNvSpPr>
              <a:spLocks noChangeArrowheads="1"/>
            </p:cNvSpPr>
            <p:nvPr/>
          </p:nvSpPr>
          <p:spPr bwMode="auto">
            <a:xfrm>
              <a:off x="4656" y="3734"/>
              <a:ext cx="358" cy="4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AU" altLang="en-AU" sz="2600" dirty="0" smtClean="0">
                  <a:solidFill>
                    <a:srgbClr val="0000FF"/>
                  </a:solidFill>
                  <a:latin typeface="Arial Narrow" pitchFamily="34" charset="0"/>
                </a:rPr>
                <a:t>10</a:t>
              </a:r>
              <a:br>
                <a:rPr lang="en-AU" altLang="en-AU" sz="2600" dirty="0" smtClean="0">
                  <a:solidFill>
                    <a:srgbClr val="0000FF"/>
                  </a:solidFill>
                  <a:latin typeface="Arial Narrow" pitchFamily="34" charset="0"/>
                </a:rPr>
              </a:br>
              <a:r>
                <a:rPr lang="en-AU" altLang="en-AU" sz="2600" dirty="0" smtClean="0">
                  <a:solidFill>
                    <a:srgbClr val="0000FF"/>
                  </a:solidFill>
                  <a:latin typeface="Arial Narrow" pitchFamily="34" charset="0"/>
                </a:rPr>
                <a:t>0.10</a:t>
              </a:r>
              <a:endParaRPr lang="en-US" altLang="en-AU" sz="2600" dirty="0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44" name="Rectangle 145"/>
            <p:cNvSpPr>
              <a:spLocks noChangeArrowheads="1"/>
            </p:cNvSpPr>
            <p:nvPr/>
          </p:nvSpPr>
          <p:spPr bwMode="auto">
            <a:xfrm>
              <a:off x="509" y="3817"/>
              <a:ext cx="390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400" dirty="0">
                  <a:latin typeface="Arial Narrow" pitchFamily="34" charset="0"/>
                </a:rPr>
                <a:t>trivial</a:t>
              </a:r>
              <a:endParaRPr lang="en-US" altLang="en-AU" sz="2400" dirty="0">
                <a:latin typeface="Arial Narrow" pitchFamily="34" charset="0"/>
              </a:endParaRPr>
            </a:p>
          </p:txBody>
        </p:sp>
        <p:sp>
          <p:nvSpPr>
            <p:cNvPr id="45" name="Rectangle 146"/>
            <p:cNvSpPr>
              <a:spLocks noChangeArrowheads="1"/>
            </p:cNvSpPr>
            <p:nvPr/>
          </p:nvSpPr>
          <p:spPr bwMode="auto">
            <a:xfrm>
              <a:off x="1292" y="3817"/>
              <a:ext cx="390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400">
                  <a:latin typeface="Arial Narrow" pitchFamily="34" charset="0"/>
                </a:rPr>
                <a:t>small</a:t>
              </a:r>
              <a:endParaRPr lang="en-US" altLang="en-AU" sz="2400">
                <a:latin typeface="Arial Narrow" pitchFamily="34" charset="0"/>
              </a:endParaRPr>
            </a:p>
          </p:txBody>
        </p:sp>
        <p:sp>
          <p:nvSpPr>
            <p:cNvPr id="46" name="Rectangle 147"/>
            <p:cNvSpPr>
              <a:spLocks noChangeArrowheads="1"/>
            </p:cNvSpPr>
            <p:nvPr/>
          </p:nvSpPr>
          <p:spPr bwMode="auto">
            <a:xfrm>
              <a:off x="2075" y="3817"/>
              <a:ext cx="689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400">
                  <a:latin typeface="Arial Narrow" pitchFamily="34" charset="0"/>
                </a:rPr>
                <a:t>moderate</a:t>
              </a:r>
              <a:endParaRPr lang="en-US" altLang="en-AU" sz="2400">
                <a:latin typeface="Arial Narrow" pitchFamily="34" charset="0"/>
              </a:endParaRPr>
            </a:p>
          </p:txBody>
        </p:sp>
        <p:sp>
          <p:nvSpPr>
            <p:cNvPr id="47" name="Rectangle 148"/>
            <p:cNvSpPr>
              <a:spLocks noChangeArrowheads="1"/>
            </p:cNvSpPr>
            <p:nvPr/>
          </p:nvSpPr>
          <p:spPr bwMode="auto">
            <a:xfrm>
              <a:off x="3158" y="3817"/>
              <a:ext cx="373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400">
                  <a:latin typeface="Arial Narrow" pitchFamily="34" charset="0"/>
                </a:rPr>
                <a:t>large</a:t>
              </a:r>
              <a:endParaRPr lang="en-US" altLang="en-AU" sz="2400">
                <a:latin typeface="Arial Narrow" pitchFamily="34" charset="0"/>
              </a:endParaRPr>
            </a:p>
          </p:txBody>
        </p:sp>
        <p:sp>
          <p:nvSpPr>
            <p:cNvPr id="48" name="Rectangle 149"/>
            <p:cNvSpPr>
              <a:spLocks noChangeArrowheads="1"/>
            </p:cNvSpPr>
            <p:nvPr/>
          </p:nvSpPr>
          <p:spPr bwMode="auto">
            <a:xfrm>
              <a:off x="3924" y="3817"/>
              <a:ext cx="715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400">
                  <a:latin typeface="Arial Narrow" pitchFamily="34" charset="0"/>
                </a:rPr>
                <a:t>very large</a:t>
              </a:r>
              <a:endParaRPr lang="en-US" altLang="en-AU" sz="2400">
                <a:latin typeface="Arial Narrow" pitchFamily="34" charset="0"/>
              </a:endParaRPr>
            </a:p>
          </p:txBody>
        </p:sp>
        <p:sp>
          <p:nvSpPr>
            <p:cNvPr id="49" name="Rectangle 150"/>
            <p:cNvSpPr>
              <a:spLocks noChangeArrowheads="1"/>
            </p:cNvSpPr>
            <p:nvPr/>
          </p:nvSpPr>
          <p:spPr bwMode="auto">
            <a:xfrm>
              <a:off x="5032" y="3817"/>
              <a:ext cx="353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400" dirty="0" smtClean="0">
                  <a:latin typeface="Arial Narrow" pitchFamily="34" charset="0"/>
                </a:rPr>
                <a:t>huge</a:t>
              </a:r>
              <a:endParaRPr lang="en-US" altLang="en-AU" sz="2400" dirty="0">
                <a:latin typeface="Arial Narrow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375070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6" grpId="0" uiExpand="1" build="p" bldLvl="3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274" y="15875"/>
            <a:ext cx="9067229" cy="6725493"/>
          </a:xfrm>
        </p:spPr>
        <p:txBody>
          <a:bodyPr/>
          <a:lstStyle/>
          <a:p>
            <a:pPr>
              <a:lnSpc>
                <a:spcPct val="93000"/>
              </a:lnSpc>
              <a:spcBef>
                <a:spcPts val="300"/>
              </a:spcBef>
              <a:defRPr/>
            </a:pPr>
            <a:r>
              <a:rPr lang="en-US" altLang="en-US" dirty="0" smtClean="0">
                <a:solidFill>
                  <a:srgbClr val="0000FF"/>
                </a:solidFill>
              </a:rPr>
              <a:t>Hazard ratio</a:t>
            </a:r>
            <a:r>
              <a:rPr lang="en-US" altLang="en-US" dirty="0" smtClean="0"/>
              <a:t> for time-</a:t>
            </a:r>
            <a:r>
              <a:rPr lang="en-US" altLang="en-US" i="1" dirty="0" smtClean="0"/>
              <a:t>dependent </a:t>
            </a:r>
            <a:r>
              <a:rPr lang="en-US" altLang="en-US" dirty="0" smtClean="0"/>
              <a:t>events.</a:t>
            </a:r>
          </a:p>
          <a:p>
            <a:pPr lvl="1">
              <a:lnSpc>
                <a:spcPct val="93000"/>
              </a:lnSpc>
              <a:defRPr/>
            </a:pPr>
            <a:r>
              <a:rPr lang="en-US" altLang="en-US" dirty="0" smtClean="0"/>
              <a:t>To understand hazards, consider</a:t>
            </a:r>
            <a:br>
              <a:rPr lang="en-US" altLang="en-US" dirty="0" smtClean="0"/>
            </a:br>
            <a:r>
              <a:rPr lang="en-US" altLang="en-US" dirty="0" smtClean="0"/>
              <a:t>the increase in proportions with time.</a:t>
            </a:r>
          </a:p>
          <a:p>
            <a:pPr lvl="1">
              <a:lnSpc>
                <a:spcPct val="93000"/>
              </a:lnSpc>
              <a:defRPr/>
            </a:pPr>
            <a:r>
              <a:rPr lang="en-AU" dirty="0"/>
              <a:t>Over </a:t>
            </a:r>
            <a:r>
              <a:rPr lang="en-US" dirty="0"/>
              <a:t>a very short period, the </a:t>
            </a:r>
            <a:r>
              <a:rPr lang="en-US" dirty="0" smtClean="0"/>
              <a:t>risk in both groups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is </a:t>
            </a:r>
            <a:r>
              <a:rPr lang="en-US" dirty="0"/>
              <a:t>tiny, and the risk </a:t>
            </a:r>
            <a:r>
              <a:rPr lang="en-US" dirty="0" smtClean="0"/>
              <a:t>ratio is </a:t>
            </a:r>
            <a:r>
              <a:rPr lang="en-US" dirty="0"/>
              <a:t>independent of time.</a:t>
            </a:r>
          </a:p>
          <a:p>
            <a:pPr lvl="1">
              <a:lnSpc>
                <a:spcPct val="93000"/>
              </a:lnSpc>
              <a:defRPr/>
            </a:pPr>
            <a:r>
              <a:rPr lang="en-US" dirty="0" smtClean="0"/>
              <a:t>Example: </a:t>
            </a:r>
            <a:br>
              <a:rPr lang="en-US" dirty="0" smtClean="0"/>
            </a:br>
            <a:r>
              <a:rPr lang="en-US" dirty="0" smtClean="0"/>
              <a:t>risk for males = a = 0.28% per 1 d = 0.56% per 2 d,</a:t>
            </a:r>
            <a:endParaRPr lang="en-US" dirty="0"/>
          </a:p>
          <a:p>
            <a:pPr marL="355600" lvl="1" indent="0">
              <a:lnSpc>
                <a:spcPct val="93000"/>
              </a:lnSpc>
              <a:buFont typeface="Symbol" pitchFamily="18" charset="2"/>
              <a:buNone/>
              <a:defRPr/>
            </a:pPr>
            <a:r>
              <a:rPr lang="en-US" dirty="0" smtClean="0"/>
              <a:t>    risk for females = b = 0.11% per 1 d = 0.22% per 2d.</a:t>
            </a:r>
          </a:p>
          <a:p>
            <a:pPr marL="344487" lvl="1" indent="0">
              <a:lnSpc>
                <a:spcPct val="93000"/>
              </a:lnSpc>
              <a:buFont typeface="Symbol" pitchFamily="18" charset="2"/>
              <a:buNone/>
              <a:defRPr/>
            </a:pPr>
            <a:r>
              <a:rPr lang="en-US" dirty="0" smtClean="0"/>
              <a:t>    So risk ratio = a/b = 0.28/0.11 = 0.56/0.22 = 2.5.</a:t>
            </a:r>
          </a:p>
          <a:p>
            <a:pPr marL="630238" lvl="2" indent="0">
              <a:lnSpc>
                <a:spcPct val="93000"/>
              </a:lnSpc>
              <a:buFontTx/>
              <a:buNone/>
              <a:defRPr/>
            </a:pPr>
            <a:r>
              <a:rPr lang="en-US" dirty="0" smtClean="0"/>
              <a:t>That is, males are 2.5x more likely to get injured</a:t>
            </a:r>
            <a:br>
              <a:rPr lang="en-US" dirty="0" smtClean="0"/>
            </a:br>
            <a:r>
              <a:rPr lang="en-US" dirty="0" smtClean="0"/>
              <a:t>per unit time, whatever the (small) unit of time.</a:t>
            </a:r>
          </a:p>
          <a:p>
            <a:pPr lvl="1">
              <a:lnSpc>
                <a:spcPct val="93000"/>
              </a:lnSpc>
              <a:defRPr/>
            </a:pPr>
            <a:r>
              <a:rPr lang="en-NZ" dirty="0" smtClean="0"/>
              <a:t>The risk per unit time is called a </a:t>
            </a:r>
            <a:r>
              <a:rPr lang="en-NZ" dirty="0" smtClean="0">
                <a:solidFill>
                  <a:srgbClr val="0000FF"/>
                </a:solidFill>
              </a:rPr>
              <a:t>hazard</a:t>
            </a:r>
            <a:r>
              <a:rPr lang="en-NZ" dirty="0" smtClean="0"/>
              <a:t> or </a:t>
            </a:r>
            <a:r>
              <a:rPr lang="en-NZ" dirty="0" smtClean="0">
                <a:solidFill>
                  <a:srgbClr val="0000FF"/>
                </a:solidFill>
              </a:rPr>
              <a:t>incidence rate</a:t>
            </a:r>
            <a:r>
              <a:rPr lang="en-NZ" dirty="0" smtClean="0"/>
              <a:t>.</a:t>
            </a:r>
            <a:endParaRPr lang="en-US" dirty="0" smtClean="0"/>
          </a:p>
          <a:p>
            <a:pPr lvl="1">
              <a:lnSpc>
                <a:spcPct val="93000"/>
              </a:lnSpc>
              <a:defRPr/>
            </a:pPr>
            <a:r>
              <a:rPr lang="en-NZ" dirty="0" smtClean="0"/>
              <a:t>Hence </a:t>
            </a:r>
            <a:r>
              <a:rPr lang="en-NZ" dirty="0" smtClean="0">
                <a:solidFill>
                  <a:srgbClr val="0000FF"/>
                </a:solidFill>
              </a:rPr>
              <a:t>hazard ratio</a:t>
            </a:r>
            <a:r>
              <a:rPr lang="en-NZ" dirty="0" smtClean="0"/>
              <a:t>, </a:t>
            </a:r>
            <a:r>
              <a:rPr lang="en-NZ" dirty="0" smtClean="0">
                <a:solidFill>
                  <a:srgbClr val="0000FF"/>
                </a:solidFill>
              </a:rPr>
              <a:t>incidence-rate </a:t>
            </a:r>
            <a:r>
              <a:rPr lang="en-NZ" dirty="0">
                <a:solidFill>
                  <a:srgbClr val="0000FF"/>
                </a:solidFill>
              </a:rPr>
              <a:t>ratio</a:t>
            </a:r>
            <a:r>
              <a:rPr lang="en-NZ" dirty="0"/>
              <a:t> or</a:t>
            </a:r>
            <a:r>
              <a:rPr lang="en-NZ" dirty="0">
                <a:solidFill>
                  <a:srgbClr val="0000FF"/>
                </a:solidFill>
              </a:rPr>
              <a:t> “</a:t>
            </a:r>
            <a:r>
              <a:rPr lang="en-NZ" dirty="0" smtClean="0">
                <a:solidFill>
                  <a:srgbClr val="0000FF"/>
                </a:solidFill>
              </a:rPr>
              <a:t>right-now” risk ratio</a:t>
            </a:r>
            <a:r>
              <a:rPr lang="en-NZ" dirty="0" smtClean="0"/>
              <a:t>.</a:t>
            </a:r>
          </a:p>
          <a:p>
            <a:pPr lvl="1">
              <a:lnSpc>
                <a:spcPct val="93000"/>
              </a:lnSpc>
            </a:pPr>
            <a:r>
              <a:rPr lang="en-NZ" dirty="0" smtClean="0"/>
              <a:t>Magnitude thresholds are the same as for the proportion ratio:</a:t>
            </a:r>
            <a:endParaRPr lang="en-US" altLang="en-US" dirty="0"/>
          </a:p>
          <a:p>
            <a:pPr lvl="1">
              <a:lnSpc>
                <a:spcPct val="93000"/>
              </a:lnSpc>
            </a:pPr>
            <a:endParaRPr lang="en-US" altLang="en-US" sz="2800" dirty="0"/>
          </a:p>
          <a:p>
            <a:pPr lvl="1">
              <a:lnSpc>
                <a:spcPct val="93000"/>
              </a:lnSpc>
            </a:pPr>
            <a:endParaRPr lang="en-US" altLang="en-US" sz="2800" dirty="0"/>
          </a:p>
          <a:p>
            <a:pPr lvl="1">
              <a:lnSpc>
                <a:spcPct val="93000"/>
              </a:lnSpc>
            </a:pPr>
            <a:r>
              <a:rPr lang="en-US" altLang="en-US" sz="2400" dirty="0" smtClean="0"/>
              <a:t>Analyze via cumulative log-log transformation in generalized linear model</a:t>
            </a:r>
            <a:r>
              <a:rPr lang="en-US" altLang="en-US" sz="2500" dirty="0" smtClean="0"/>
              <a:t>.</a:t>
            </a:r>
            <a:endParaRPr lang="en-US" altLang="en-US" sz="2500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410200" y="213792"/>
            <a:ext cx="3554413" cy="2473325"/>
            <a:chOff x="5338411" y="2276872"/>
            <a:chExt cx="3554690" cy="2473326"/>
          </a:xfrm>
        </p:grpSpPr>
        <p:sp>
          <p:nvSpPr>
            <p:cNvPr id="37913" name="Rectangle 5"/>
            <p:cNvSpPr>
              <a:spLocks noChangeArrowheads="1"/>
            </p:cNvSpPr>
            <p:nvPr/>
          </p:nvSpPr>
          <p:spPr bwMode="auto">
            <a:xfrm flipH="1">
              <a:off x="6862688" y="2446735"/>
              <a:ext cx="2030413" cy="1846263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2400">
                  <a:solidFill>
                    <a:schemeClr val="tx2"/>
                  </a:solidFill>
                  <a:latin typeface="Arial Narrow" pitchFamily="34" charset="0"/>
                </a:rPr>
                <a:t> </a:t>
              </a:r>
            </a:p>
          </p:txBody>
        </p:sp>
        <p:sp>
          <p:nvSpPr>
            <p:cNvPr id="37914" name="Line 6"/>
            <p:cNvSpPr>
              <a:spLocks noChangeShapeType="1"/>
            </p:cNvSpPr>
            <p:nvPr/>
          </p:nvSpPr>
          <p:spPr bwMode="auto">
            <a:xfrm flipH="1">
              <a:off x="6727751" y="4292997"/>
              <a:ext cx="809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5" name="Line 7"/>
            <p:cNvSpPr>
              <a:spLocks noChangeShapeType="1"/>
            </p:cNvSpPr>
            <p:nvPr/>
          </p:nvSpPr>
          <p:spPr bwMode="auto">
            <a:xfrm flipH="1">
              <a:off x="6727751" y="3832622"/>
              <a:ext cx="809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6" name="Line 8"/>
            <p:cNvSpPr>
              <a:spLocks noChangeShapeType="1"/>
            </p:cNvSpPr>
            <p:nvPr/>
          </p:nvSpPr>
          <p:spPr bwMode="auto">
            <a:xfrm flipH="1">
              <a:off x="6727751" y="3372247"/>
              <a:ext cx="809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7" name="Line 10"/>
            <p:cNvSpPr>
              <a:spLocks noChangeShapeType="1"/>
            </p:cNvSpPr>
            <p:nvPr/>
          </p:nvSpPr>
          <p:spPr bwMode="auto">
            <a:xfrm flipH="1">
              <a:off x="6727751" y="2913460"/>
              <a:ext cx="809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8" name="Line 11"/>
            <p:cNvSpPr>
              <a:spLocks noChangeShapeType="1"/>
            </p:cNvSpPr>
            <p:nvPr/>
          </p:nvSpPr>
          <p:spPr bwMode="auto">
            <a:xfrm flipV="1">
              <a:off x="6808713" y="2446735"/>
              <a:ext cx="0" cy="18478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9" name="Rectangle 12"/>
            <p:cNvSpPr>
              <a:spLocks noChangeArrowheads="1"/>
            </p:cNvSpPr>
            <p:nvPr/>
          </p:nvSpPr>
          <p:spPr bwMode="auto">
            <a:xfrm>
              <a:off x="6521376" y="4089797"/>
              <a:ext cx="153988" cy="358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050" tIns="26987" rIns="19050" bIns="26987">
              <a:spAutoFit/>
            </a:bodyPr>
            <a:lstStyle>
              <a:lvl1pPr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/>
              <a:r>
                <a:rPr lang="en-US" altLang="en-US" sz="2000">
                  <a:solidFill>
                    <a:srgbClr val="990000"/>
                  </a:solidFill>
                  <a:latin typeface="Arial Narrow" pitchFamily="34" charset="0"/>
                </a:rPr>
                <a:t>0</a:t>
              </a:r>
            </a:p>
          </p:txBody>
        </p:sp>
        <p:sp>
          <p:nvSpPr>
            <p:cNvPr id="37920" name="Line 13"/>
            <p:cNvSpPr>
              <a:spLocks noChangeShapeType="1"/>
            </p:cNvSpPr>
            <p:nvPr/>
          </p:nvSpPr>
          <p:spPr bwMode="auto">
            <a:xfrm flipH="1">
              <a:off x="6727751" y="2453085"/>
              <a:ext cx="809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1" name="Rectangle 14"/>
            <p:cNvSpPr>
              <a:spLocks noChangeArrowheads="1"/>
            </p:cNvSpPr>
            <p:nvPr/>
          </p:nvSpPr>
          <p:spPr bwMode="auto">
            <a:xfrm>
              <a:off x="6297538" y="2276872"/>
              <a:ext cx="385763" cy="358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050" tIns="26987" rIns="19050" bIns="26987">
              <a:spAutoFit/>
            </a:bodyPr>
            <a:lstStyle>
              <a:lvl1pPr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/>
              <a:r>
                <a:rPr lang="en-US" altLang="en-US" sz="2000">
                  <a:solidFill>
                    <a:srgbClr val="990000"/>
                  </a:solidFill>
                  <a:latin typeface="Arial Narrow" pitchFamily="34" charset="0"/>
                </a:rPr>
                <a:t>100</a:t>
              </a:r>
            </a:p>
          </p:txBody>
        </p:sp>
        <p:sp>
          <p:nvSpPr>
            <p:cNvPr id="37922" name="Rectangle 23"/>
            <p:cNvSpPr>
              <a:spLocks noChangeArrowheads="1"/>
            </p:cNvSpPr>
            <p:nvPr/>
          </p:nvSpPr>
          <p:spPr bwMode="auto">
            <a:xfrm>
              <a:off x="5338411" y="2637813"/>
              <a:ext cx="1259960" cy="669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7" rIns="19050" bIns="26987">
              <a:spAutoFit/>
            </a:bodyPr>
            <a:lstStyle>
              <a:lvl1pPr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ts val="2400"/>
                </a:lnSpc>
              </a:pPr>
              <a:r>
                <a:rPr lang="en-US" altLang="en-US" sz="2400">
                  <a:solidFill>
                    <a:srgbClr val="990000"/>
                  </a:solidFill>
                  <a:latin typeface="Arial Narrow" pitchFamily="34" charset="0"/>
                </a:rPr>
                <a:t>Proportion</a:t>
              </a:r>
              <a:br>
                <a:rPr lang="en-US" altLang="en-US" sz="2400">
                  <a:solidFill>
                    <a:srgbClr val="990000"/>
                  </a:solidFill>
                  <a:latin typeface="Arial Narrow" pitchFamily="34" charset="0"/>
                </a:rPr>
              </a:br>
              <a:r>
                <a:rPr lang="en-US" altLang="en-US" sz="2400">
                  <a:solidFill>
                    <a:srgbClr val="990000"/>
                  </a:solidFill>
                  <a:latin typeface="Arial Narrow" pitchFamily="34" charset="0"/>
                </a:rPr>
                <a:t>injured (%)</a:t>
              </a:r>
            </a:p>
          </p:txBody>
        </p:sp>
        <p:grpSp>
          <p:nvGrpSpPr>
            <p:cNvPr id="37923" name="Group 160"/>
            <p:cNvGrpSpPr>
              <a:grpSpLocks/>
            </p:cNvGrpSpPr>
            <p:nvPr/>
          </p:nvGrpSpPr>
          <p:grpSpPr bwMode="auto">
            <a:xfrm>
              <a:off x="6848401" y="4337447"/>
              <a:ext cx="2041525" cy="80963"/>
              <a:chOff x="1127" y="3740"/>
              <a:chExt cx="1286" cy="51"/>
            </a:xfrm>
          </p:grpSpPr>
          <p:sp>
            <p:nvSpPr>
              <p:cNvPr id="37925" name="Line 143"/>
              <p:cNvSpPr>
                <a:spLocks noChangeShapeType="1"/>
              </p:cNvSpPr>
              <p:nvPr/>
            </p:nvSpPr>
            <p:spPr bwMode="auto">
              <a:xfrm rot="16200000" flipH="1">
                <a:off x="2120" y="3766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26" name="Line 144"/>
              <p:cNvSpPr>
                <a:spLocks noChangeShapeType="1"/>
              </p:cNvSpPr>
              <p:nvPr/>
            </p:nvSpPr>
            <p:spPr bwMode="auto">
              <a:xfrm rot="16200000" flipH="1">
                <a:off x="1872" y="3766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27" name="Line 145"/>
              <p:cNvSpPr>
                <a:spLocks noChangeShapeType="1"/>
              </p:cNvSpPr>
              <p:nvPr/>
            </p:nvSpPr>
            <p:spPr bwMode="auto">
              <a:xfrm rot="16200000" flipH="1">
                <a:off x="1610" y="3766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28" name="Line 146"/>
              <p:cNvSpPr>
                <a:spLocks noChangeShapeType="1"/>
              </p:cNvSpPr>
              <p:nvPr/>
            </p:nvSpPr>
            <p:spPr bwMode="auto">
              <a:xfrm rot="16200000" flipH="1">
                <a:off x="1362" y="3766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29" name="Line 147"/>
              <p:cNvSpPr>
                <a:spLocks noChangeShapeType="1"/>
              </p:cNvSpPr>
              <p:nvPr/>
            </p:nvSpPr>
            <p:spPr bwMode="auto">
              <a:xfrm rot="16200000" flipH="1">
                <a:off x="1101" y="3766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30" name="Line 148"/>
              <p:cNvSpPr>
                <a:spLocks noChangeShapeType="1"/>
              </p:cNvSpPr>
              <p:nvPr/>
            </p:nvSpPr>
            <p:spPr bwMode="auto">
              <a:xfrm rot="16200000" flipV="1">
                <a:off x="1773" y="3100"/>
                <a:ext cx="0" cy="12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31" name="Line 149"/>
              <p:cNvSpPr>
                <a:spLocks noChangeShapeType="1"/>
              </p:cNvSpPr>
              <p:nvPr/>
            </p:nvSpPr>
            <p:spPr bwMode="auto">
              <a:xfrm rot="16200000" flipH="1">
                <a:off x="2374" y="3766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7924" name="Rectangle 4"/>
            <p:cNvSpPr>
              <a:spLocks noChangeArrowheads="1"/>
            </p:cNvSpPr>
            <p:nvPr/>
          </p:nvSpPr>
          <p:spPr bwMode="auto">
            <a:xfrm>
              <a:off x="7059538" y="4380310"/>
              <a:ext cx="1622425" cy="369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2400">
                  <a:solidFill>
                    <a:srgbClr val="990000"/>
                  </a:solidFill>
                  <a:latin typeface="Arial Narrow" pitchFamily="34" charset="0"/>
                </a:rPr>
                <a:t>Time (months)</a:t>
              </a: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6931025" y="2083867"/>
            <a:ext cx="1766888" cy="2281237"/>
            <a:chOff x="6930901" y="3355875"/>
            <a:chExt cx="1766887" cy="2280967"/>
          </a:xfrm>
        </p:grpSpPr>
        <p:sp>
          <p:nvSpPr>
            <p:cNvPr id="37907" name="Rectangle 93"/>
            <p:cNvSpPr>
              <a:spLocks noChangeArrowheads="1"/>
            </p:cNvSpPr>
            <p:nvPr/>
          </p:nvSpPr>
          <p:spPr bwMode="auto">
            <a:xfrm flipH="1">
              <a:off x="7834511" y="4077939"/>
              <a:ext cx="863277" cy="1554076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2400">
                  <a:solidFill>
                    <a:schemeClr val="tx2"/>
                  </a:solidFill>
                  <a:latin typeface="Arial Narrow" pitchFamily="34" charset="0"/>
                </a:rPr>
                <a:t> </a:t>
              </a:r>
            </a:p>
          </p:txBody>
        </p:sp>
        <p:sp>
          <p:nvSpPr>
            <p:cNvPr id="37908" name="Line 19"/>
            <p:cNvSpPr>
              <a:spLocks noChangeShapeType="1"/>
            </p:cNvSpPr>
            <p:nvPr/>
          </p:nvSpPr>
          <p:spPr bwMode="auto">
            <a:xfrm flipV="1">
              <a:off x="7831768" y="4078778"/>
              <a:ext cx="478118" cy="1544553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9" name="Line 20"/>
            <p:cNvSpPr>
              <a:spLocks noChangeShapeType="1"/>
            </p:cNvSpPr>
            <p:nvPr/>
          </p:nvSpPr>
          <p:spPr bwMode="auto">
            <a:xfrm flipV="1">
              <a:off x="7841924" y="4403949"/>
              <a:ext cx="852945" cy="121938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0" name="Rectangle 100"/>
            <p:cNvSpPr>
              <a:spLocks noChangeArrowheads="1"/>
            </p:cNvSpPr>
            <p:nvPr/>
          </p:nvSpPr>
          <p:spPr bwMode="auto">
            <a:xfrm flipH="1">
              <a:off x="6935662" y="3355884"/>
              <a:ext cx="79935" cy="14390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87" tIns="44450" rIns="90487" bIns="44450" anchor="ctr"/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2400">
                  <a:solidFill>
                    <a:schemeClr val="tx2"/>
                  </a:solidFill>
                  <a:latin typeface="Arial Narrow" pitchFamily="34" charset="0"/>
                </a:rPr>
                <a:t> </a:t>
              </a:r>
            </a:p>
          </p:txBody>
        </p:sp>
        <p:cxnSp>
          <p:nvCxnSpPr>
            <p:cNvPr id="37911" name="Straight Connector 101"/>
            <p:cNvCxnSpPr>
              <a:cxnSpLocks noChangeShapeType="1"/>
            </p:cNvCxnSpPr>
            <p:nvPr/>
          </p:nvCxnSpPr>
          <p:spPr bwMode="auto">
            <a:xfrm>
              <a:off x="7020753" y="3355875"/>
              <a:ext cx="1676765" cy="716095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912" name="Straight Connector 102"/>
            <p:cNvCxnSpPr>
              <a:cxnSpLocks noChangeShapeType="1"/>
            </p:cNvCxnSpPr>
            <p:nvPr/>
          </p:nvCxnSpPr>
          <p:spPr bwMode="auto">
            <a:xfrm>
              <a:off x="6930901" y="3502926"/>
              <a:ext cx="892834" cy="2133916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929438" y="383654"/>
            <a:ext cx="2032000" cy="1858963"/>
            <a:chOff x="6857926" y="2446735"/>
            <a:chExt cx="2032000" cy="1858962"/>
          </a:xfrm>
        </p:grpSpPr>
        <p:sp>
          <p:nvSpPr>
            <p:cNvPr id="37905" name="Freeform 15"/>
            <p:cNvSpPr>
              <a:spLocks/>
            </p:cNvSpPr>
            <p:nvPr/>
          </p:nvSpPr>
          <p:spPr bwMode="auto">
            <a:xfrm>
              <a:off x="6857926" y="2451497"/>
              <a:ext cx="2032000" cy="1854200"/>
            </a:xfrm>
            <a:custGeom>
              <a:avLst/>
              <a:gdLst>
                <a:gd name="T0" fmla="*/ 0 w 1280"/>
                <a:gd name="T1" fmla="*/ 2147483647 h 1168"/>
                <a:gd name="T2" fmla="*/ 2147483647 w 1280"/>
                <a:gd name="T3" fmla="*/ 2147483647 h 1168"/>
                <a:gd name="T4" fmla="*/ 2147483647 w 1280"/>
                <a:gd name="T5" fmla="*/ 2147483647 h 1168"/>
                <a:gd name="T6" fmla="*/ 2147483647 w 1280"/>
                <a:gd name="T7" fmla="*/ 2147483647 h 1168"/>
                <a:gd name="T8" fmla="*/ 2147483647 w 1280"/>
                <a:gd name="T9" fmla="*/ 2147483647 h 1168"/>
                <a:gd name="T10" fmla="*/ 2147483647 w 1280"/>
                <a:gd name="T11" fmla="*/ 0 h 11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80" h="1168">
                  <a:moveTo>
                    <a:pt x="0" y="1168"/>
                  </a:moveTo>
                  <a:cubicBezTo>
                    <a:pt x="47" y="1035"/>
                    <a:pt x="185" y="543"/>
                    <a:pt x="280" y="368"/>
                  </a:cubicBezTo>
                  <a:cubicBezTo>
                    <a:pt x="379" y="196"/>
                    <a:pt x="456" y="168"/>
                    <a:pt x="568" y="120"/>
                  </a:cubicBezTo>
                  <a:cubicBezTo>
                    <a:pt x="680" y="72"/>
                    <a:pt x="767" y="61"/>
                    <a:pt x="856" y="40"/>
                  </a:cubicBezTo>
                  <a:cubicBezTo>
                    <a:pt x="945" y="19"/>
                    <a:pt x="1057" y="15"/>
                    <a:pt x="1128" y="8"/>
                  </a:cubicBezTo>
                  <a:cubicBezTo>
                    <a:pt x="1199" y="1"/>
                    <a:pt x="1248" y="2"/>
                    <a:pt x="1280" y="0"/>
                  </a:cubicBezTo>
                </a:path>
              </a:pathLst>
            </a:custGeom>
            <a:noFill/>
            <a:ln w="12700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6" name="Rectangle 24"/>
            <p:cNvSpPr>
              <a:spLocks noChangeArrowheads="1"/>
            </p:cNvSpPr>
            <p:nvPr/>
          </p:nvSpPr>
          <p:spPr bwMode="auto">
            <a:xfrm>
              <a:off x="8070776" y="2446735"/>
              <a:ext cx="599523" cy="3622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050" tIns="26987" rIns="19050" bIns="26987">
              <a:spAutoFit/>
            </a:bodyPr>
            <a:lstStyle>
              <a:lvl1pPr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2000" dirty="0" smtClean="0">
                  <a:solidFill>
                    <a:srgbClr val="0000FF"/>
                  </a:solidFill>
                  <a:latin typeface="Arial Narrow" pitchFamily="34" charset="0"/>
                </a:rPr>
                <a:t>males</a:t>
              </a:r>
              <a:endParaRPr lang="en-US" altLang="en-US" sz="2000" dirty="0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935788" y="718617"/>
            <a:ext cx="2025650" cy="1511300"/>
            <a:chOff x="6864276" y="2781697"/>
            <a:chExt cx="2025650" cy="1511300"/>
          </a:xfrm>
        </p:grpSpPr>
        <p:sp>
          <p:nvSpPr>
            <p:cNvPr id="37903" name="Freeform 16"/>
            <p:cNvSpPr>
              <a:spLocks/>
            </p:cNvSpPr>
            <p:nvPr/>
          </p:nvSpPr>
          <p:spPr bwMode="auto">
            <a:xfrm>
              <a:off x="6864276" y="2781697"/>
              <a:ext cx="2025650" cy="1511300"/>
            </a:xfrm>
            <a:custGeom>
              <a:avLst/>
              <a:gdLst>
                <a:gd name="T0" fmla="*/ 0 w 1276"/>
                <a:gd name="T1" fmla="*/ 2147483647 h 952"/>
                <a:gd name="T2" fmla="*/ 2147483647 w 1276"/>
                <a:gd name="T3" fmla="*/ 2147483647 h 952"/>
                <a:gd name="T4" fmla="*/ 2147483647 w 1276"/>
                <a:gd name="T5" fmla="*/ 2147483647 h 952"/>
                <a:gd name="T6" fmla="*/ 2147483647 w 1276"/>
                <a:gd name="T7" fmla="*/ 0 h 9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76" h="952">
                  <a:moveTo>
                    <a:pt x="0" y="952"/>
                  </a:moveTo>
                  <a:cubicBezTo>
                    <a:pt x="62" y="875"/>
                    <a:pt x="230" y="617"/>
                    <a:pt x="372" y="488"/>
                  </a:cubicBezTo>
                  <a:cubicBezTo>
                    <a:pt x="514" y="359"/>
                    <a:pt x="701" y="257"/>
                    <a:pt x="852" y="176"/>
                  </a:cubicBezTo>
                  <a:cubicBezTo>
                    <a:pt x="1003" y="95"/>
                    <a:pt x="1188" y="37"/>
                    <a:pt x="1276" y="0"/>
                  </a:cubicBezTo>
                </a:path>
              </a:pathLst>
            </a:custGeom>
            <a:noFill/>
            <a:ln w="127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4" name="Rectangle 25"/>
            <p:cNvSpPr>
              <a:spLocks noChangeArrowheads="1"/>
            </p:cNvSpPr>
            <p:nvPr/>
          </p:nvSpPr>
          <p:spPr bwMode="auto">
            <a:xfrm>
              <a:off x="8099351" y="3073797"/>
              <a:ext cx="774251" cy="3622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050" tIns="26987" rIns="19050" bIns="26987">
              <a:spAutoFit/>
            </a:bodyPr>
            <a:lstStyle>
              <a:lvl1pPr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2000" dirty="0" smtClean="0">
                  <a:solidFill>
                    <a:srgbClr val="FF0000"/>
                  </a:solidFill>
                  <a:latin typeface="Arial Narrow" pitchFamily="34" charset="0"/>
                </a:rPr>
                <a:t>females</a:t>
              </a:r>
              <a:endParaRPr lang="en-US" altLang="en-US" sz="2000" dirty="0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8088313" y="2831579"/>
            <a:ext cx="244475" cy="1531938"/>
            <a:chOff x="8088962" y="4103369"/>
            <a:chExt cx="243410" cy="1531462"/>
          </a:xfrm>
        </p:grpSpPr>
        <p:sp>
          <p:nvSpPr>
            <p:cNvPr id="37900" name="Line 17"/>
            <p:cNvSpPr>
              <a:spLocks noChangeShapeType="1"/>
            </p:cNvSpPr>
            <p:nvPr/>
          </p:nvSpPr>
          <p:spPr bwMode="auto">
            <a:xfrm flipV="1">
              <a:off x="8088962" y="4854977"/>
              <a:ext cx="0" cy="777102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1" name="Rectangle 21"/>
            <p:cNvSpPr>
              <a:spLocks noChangeArrowheads="1"/>
            </p:cNvSpPr>
            <p:nvPr/>
          </p:nvSpPr>
          <p:spPr bwMode="auto">
            <a:xfrm>
              <a:off x="8127725" y="4653136"/>
              <a:ext cx="153992" cy="358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050" tIns="26987" rIns="19050" bIns="26987">
              <a:spAutoFit/>
            </a:bodyPr>
            <a:lstStyle>
              <a:lvl1pPr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/>
              <a:r>
                <a:rPr lang="en-US" altLang="en-US" sz="2000" dirty="0">
                  <a:solidFill>
                    <a:srgbClr val="0000FF"/>
                  </a:solidFill>
                  <a:latin typeface="Arial Narrow" pitchFamily="34" charset="0"/>
                </a:rPr>
                <a:t>a</a:t>
              </a:r>
            </a:p>
          </p:txBody>
        </p:sp>
        <p:sp>
          <p:nvSpPr>
            <p:cNvPr id="37902" name="Line 17"/>
            <p:cNvSpPr>
              <a:spLocks noChangeShapeType="1"/>
            </p:cNvSpPr>
            <p:nvPr/>
          </p:nvSpPr>
          <p:spPr bwMode="auto">
            <a:xfrm flipV="1">
              <a:off x="8332372" y="4103369"/>
              <a:ext cx="0" cy="1531462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8134350" y="3618979"/>
            <a:ext cx="242888" cy="744538"/>
            <a:chOff x="8133584" y="4890912"/>
            <a:chExt cx="243410" cy="743926"/>
          </a:xfrm>
        </p:grpSpPr>
        <p:sp>
          <p:nvSpPr>
            <p:cNvPr id="37897" name="Line 18"/>
            <p:cNvSpPr>
              <a:spLocks noChangeShapeType="1"/>
            </p:cNvSpPr>
            <p:nvPr/>
          </p:nvSpPr>
          <p:spPr bwMode="auto">
            <a:xfrm flipV="1">
              <a:off x="8133584" y="5243527"/>
              <a:ext cx="0" cy="38856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98" name="Rectangle 22"/>
            <p:cNvSpPr>
              <a:spLocks noChangeArrowheads="1"/>
            </p:cNvSpPr>
            <p:nvPr/>
          </p:nvSpPr>
          <p:spPr bwMode="auto">
            <a:xfrm>
              <a:off x="8163995" y="5140370"/>
              <a:ext cx="155579" cy="3620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050" tIns="26987" rIns="19050" bIns="26987">
              <a:spAutoFit/>
            </a:bodyPr>
            <a:lstStyle>
              <a:lvl1pPr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2000" dirty="0">
                  <a:solidFill>
                    <a:srgbClr val="FF0000"/>
                  </a:solidFill>
                  <a:latin typeface="Arial Narrow" pitchFamily="34" charset="0"/>
                </a:rPr>
                <a:t>b</a:t>
              </a:r>
            </a:p>
          </p:txBody>
        </p:sp>
        <p:sp>
          <p:nvSpPr>
            <p:cNvPr id="37899" name="Line 18"/>
            <p:cNvSpPr>
              <a:spLocks noChangeShapeType="1"/>
            </p:cNvSpPr>
            <p:nvPr/>
          </p:nvSpPr>
          <p:spPr bwMode="auto">
            <a:xfrm flipV="1">
              <a:off x="8376994" y="4890912"/>
              <a:ext cx="0" cy="7439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" name="Group 138"/>
          <p:cNvGrpSpPr>
            <a:grpSpLocks/>
          </p:cNvGrpSpPr>
          <p:nvPr/>
        </p:nvGrpSpPr>
        <p:grpSpPr bwMode="auto">
          <a:xfrm>
            <a:off x="317242" y="5509633"/>
            <a:ext cx="8575625" cy="743701"/>
            <a:chOff x="476" y="3725"/>
            <a:chExt cx="5038" cy="467"/>
          </a:xfrm>
        </p:grpSpPr>
        <p:sp>
          <p:nvSpPr>
            <p:cNvPr id="58" name="Rectangle 139"/>
            <p:cNvSpPr>
              <a:spLocks noChangeArrowheads="1"/>
            </p:cNvSpPr>
            <p:nvPr/>
          </p:nvSpPr>
          <p:spPr bwMode="auto">
            <a:xfrm rot="10800000">
              <a:off x="476" y="3725"/>
              <a:ext cx="5038" cy="440"/>
            </a:xfrm>
            <a:prstGeom prst="rect">
              <a:avLst/>
            </a:prstGeom>
            <a:gradFill rotWithShape="1">
              <a:gsLst>
                <a:gs pos="0">
                  <a:srgbClr val="FF3399">
                    <a:alpha val="29999"/>
                  </a:srgbClr>
                </a:gs>
                <a:gs pos="25000">
                  <a:srgbClr val="FF6633">
                    <a:alpha val="29999"/>
                  </a:srgbClr>
                </a:gs>
                <a:gs pos="50000">
                  <a:srgbClr val="FFFF00">
                    <a:alpha val="29999"/>
                  </a:srgbClr>
                </a:gs>
                <a:gs pos="75000">
                  <a:srgbClr val="01A78F">
                    <a:alpha val="29999"/>
                  </a:srgbClr>
                </a:gs>
                <a:gs pos="100000">
                  <a:srgbClr val="3366FF">
                    <a:alpha val="29999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59" name="Rectangle 140"/>
            <p:cNvSpPr>
              <a:spLocks noChangeArrowheads="1"/>
            </p:cNvSpPr>
            <p:nvPr/>
          </p:nvSpPr>
          <p:spPr bwMode="auto">
            <a:xfrm>
              <a:off x="917" y="3734"/>
              <a:ext cx="358" cy="4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AU" altLang="en-AU" sz="2600" dirty="0" smtClean="0">
                  <a:solidFill>
                    <a:srgbClr val="0000FF"/>
                  </a:solidFill>
                  <a:latin typeface="Arial Narrow" pitchFamily="34" charset="0"/>
                </a:rPr>
                <a:t>1.11</a:t>
              </a:r>
              <a:br>
                <a:rPr lang="en-AU" altLang="en-AU" sz="2600" dirty="0" smtClean="0">
                  <a:solidFill>
                    <a:srgbClr val="0000FF"/>
                  </a:solidFill>
                  <a:latin typeface="Arial Narrow" pitchFamily="34" charset="0"/>
                </a:rPr>
              </a:br>
              <a:r>
                <a:rPr lang="en-AU" altLang="en-AU" sz="2600" dirty="0" smtClean="0">
                  <a:solidFill>
                    <a:srgbClr val="0000FF"/>
                  </a:solidFill>
                  <a:latin typeface="Arial Narrow" pitchFamily="34" charset="0"/>
                </a:rPr>
                <a:t>0.90</a:t>
              </a:r>
              <a:endParaRPr lang="en-US" altLang="en-AU" sz="2600" dirty="0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60" name="Rectangle 141"/>
            <p:cNvSpPr>
              <a:spLocks noChangeArrowheads="1"/>
            </p:cNvSpPr>
            <p:nvPr/>
          </p:nvSpPr>
          <p:spPr bwMode="auto">
            <a:xfrm>
              <a:off x="1700" y="3734"/>
              <a:ext cx="358" cy="4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AU" altLang="en-AU" sz="2600" dirty="0" smtClean="0">
                  <a:solidFill>
                    <a:srgbClr val="0000FF"/>
                  </a:solidFill>
                  <a:latin typeface="Arial Narrow" pitchFamily="34" charset="0"/>
                </a:rPr>
                <a:t>1.43</a:t>
              </a:r>
              <a:br>
                <a:rPr lang="en-AU" altLang="en-AU" sz="2600" dirty="0" smtClean="0">
                  <a:solidFill>
                    <a:srgbClr val="0000FF"/>
                  </a:solidFill>
                  <a:latin typeface="Arial Narrow" pitchFamily="34" charset="0"/>
                </a:rPr>
              </a:br>
              <a:r>
                <a:rPr lang="en-AU" altLang="en-AU" sz="2600" dirty="0" smtClean="0">
                  <a:solidFill>
                    <a:srgbClr val="0000FF"/>
                  </a:solidFill>
                  <a:latin typeface="Arial Narrow" pitchFamily="34" charset="0"/>
                </a:rPr>
                <a:t>0.70</a:t>
              </a:r>
              <a:endParaRPr lang="en-US" altLang="en-AU" sz="2600" dirty="0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61" name="Rectangle 142"/>
            <p:cNvSpPr>
              <a:spLocks noChangeArrowheads="1"/>
            </p:cNvSpPr>
            <p:nvPr/>
          </p:nvSpPr>
          <p:spPr bwMode="auto">
            <a:xfrm>
              <a:off x="2782" y="3734"/>
              <a:ext cx="358" cy="4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AU" altLang="en-AU" sz="2600" dirty="0" smtClean="0">
                  <a:solidFill>
                    <a:srgbClr val="0000FF"/>
                  </a:solidFill>
                  <a:latin typeface="Arial Narrow" pitchFamily="34" charset="0"/>
                </a:rPr>
                <a:t>2.0</a:t>
              </a:r>
              <a:br>
                <a:rPr lang="en-AU" altLang="en-AU" sz="2600" dirty="0" smtClean="0">
                  <a:solidFill>
                    <a:srgbClr val="0000FF"/>
                  </a:solidFill>
                  <a:latin typeface="Arial Narrow" pitchFamily="34" charset="0"/>
                </a:rPr>
              </a:br>
              <a:r>
                <a:rPr lang="en-AU" altLang="en-AU" sz="2600" dirty="0" smtClean="0">
                  <a:solidFill>
                    <a:srgbClr val="0000FF"/>
                  </a:solidFill>
                  <a:latin typeface="Arial Narrow" pitchFamily="34" charset="0"/>
                </a:rPr>
                <a:t>0.50</a:t>
              </a:r>
              <a:endParaRPr lang="en-US" altLang="en-AU" sz="2600" dirty="0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62" name="Rectangle 143"/>
            <p:cNvSpPr>
              <a:spLocks noChangeArrowheads="1"/>
            </p:cNvSpPr>
            <p:nvPr/>
          </p:nvSpPr>
          <p:spPr bwMode="auto">
            <a:xfrm>
              <a:off x="3548" y="3734"/>
              <a:ext cx="358" cy="4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AU" altLang="en-AU" sz="2600" dirty="0" smtClean="0">
                  <a:solidFill>
                    <a:srgbClr val="0000FF"/>
                  </a:solidFill>
                  <a:latin typeface="Arial Narrow" pitchFamily="34" charset="0"/>
                </a:rPr>
                <a:t>3.3</a:t>
              </a:r>
              <a:br>
                <a:rPr lang="en-AU" altLang="en-AU" sz="2600" dirty="0" smtClean="0">
                  <a:solidFill>
                    <a:srgbClr val="0000FF"/>
                  </a:solidFill>
                  <a:latin typeface="Arial Narrow" pitchFamily="34" charset="0"/>
                </a:rPr>
              </a:br>
              <a:r>
                <a:rPr lang="en-AU" altLang="en-AU" sz="2600" dirty="0" smtClean="0">
                  <a:solidFill>
                    <a:srgbClr val="0000FF"/>
                  </a:solidFill>
                  <a:latin typeface="Arial Narrow" pitchFamily="34" charset="0"/>
                </a:rPr>
                <a:t>0.30</a:t>
              </a:r>
              <a:endParaRPr lang="en-US" altLang="en-AU" sz="2600" dirty="0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63" name="Rectangle 144"/>
            <p:cNvSpPr>
              <a:spLocks noChangeArrowheads="1"/>
            </p:cNvSpPr>
            <p:nvPr/>
          </p:nvSpPr>
          <p:spPr bwMode="auto">
            <a:xfrm>
              <a:off x="4656" y="3734"/>
              <a:ext cx="358" cy="4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AU" altLang="en-AU" sz="2600" dirty="0" smtClean="0">
                  <a:solidFill>
                    <a:srgbClr val="0000FF"/>
                  </a:solidFill>
                  <a:latin typeface="Arial Narrow" pitchFamily="34" charset="0"/>
                </a:rPr>
                <a:t>10</a:t>
              </a:r>
              <a:br>
                <a:rPr lang="en-AU" altLang="en-AU" sz="2600" dirty="0" smtClean="0">
                  <a:solidFill>
                    <a:srgbClr val="0000FF"/>
                  </a:solidFill>
                  <a:latin typeface="Arial Narrow" pitchFamily="34" charset="0"/>
                </a:rPr>
              </a:br>
              <a:r>
                <a:rPr lang="en-AU" altLang="en-AU" sz="2600" dirty="0" smtClean="0">
                  <a:solidFill>
                    <a:srgbClr val="0000FF"/>
                  </a:solidFill>
                  <a:latin typeface="Arial Narrow" pitchFamily="34" charset="0"/>
                </a:rPr>
                <a:t>0.10</a:t>
              </a:r>
              <a:endParaRPr lang="en-US" altLang="en-AU" sz="2600" dirty="0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64" name="Rectangle 145"/>
            <p:cNvSpPr>
              <a:spLocks noChangeArrowheads="1"/>
            </p:cNvSpPr>
            <p:nvPr/>
          </p:nvSpPr>
          <p:spPr bwMode="auto">
            <a:xfrm>
              <a:off x="509" y="3817"/>
              <a:ext cx="390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400" dirty="0">
                  <a:latin typeface="Arial Narrow" pitchFamily="34" charset="0"/>
                </a:rPr>
                <a:t>trivial</a:t>
              </a:r>
              <a:endParaRPr lang="en-US" altLang="en-AU" sz="2400" dirty="0">
                <a:latin typeface="Arial Narrow" pitchFamily="34" charset="0"/>
              </a:endParaRPr>
            </a:p>
          </p:txBody>
        </p:sp>
        <p:sp>
          <p:nvSpPr>
            <p:cNvPr id="65" name="Rectangle 146"/>
            <p:cNvSpPr>
              <a:spLocks noChangeArrowheads="1"/>
            </p:cNvSpPr>
            <p:nvPr/>
          </p:nvSpPr>
          <p:spPr bwMode="auto">
            <a:xfrm>
              <a:off x="1292" y="3817"/>
              <a:ext cx="390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400">
                  <a:latin typeface="Arial Narrow" pitchFamily="34" charset="0"/>
                </a:rPr>
                <a:t>small</a:t>
              </a:r>
              <a:endParaRPr lang="en-US" altLang="en-AU" sz="2400">
                <a:latin typeface="Arial Narrow" pitchFamily="34" charset="0"/>
              </a:endParaRPr>
            </a:p>
          </p:txBody>
        </p:sp>
        <p:sp>
          <p:nvSpPr>
            <p:cNvPr id="66" name="Rectangle 147"/>
            <p:cNvSpPr>
              <a:spLocks noChangeArrowheads="1"/>
            </p:cNvSpPr>
            <p:nvPr/>
          </p:nvSpPr>
          <p:spPr bwMode="auto">
            <a:xfrm>
              <a:off x="2075" y="3817"/>
              <a:ext cx="689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400">
                  <a:latin typeface="Arial Narrow" pitchFamily="34" charset="0"/>
                </a:rPr>
                <a:t>moderate</a:t>
              </a:r>
              <a:endParaRPr lang="en-US" altLang="en-AU" sz="2400">
                <a:latin typeface="Arial Narrow" pitchFamily="34" charset="0"/>
              </a:endParaRPr>
            </a:p>
          </p:txBody>
        </p:sp>
        <p:sp>
          <p:nvSpPr>
            <p:cNvPr id="67" name="Rectangle 148"/>
            <p:cNvSpPr>
              <a:spLocks noChangeArrowheads="1"/>
            </p:cNvSpPr>
            <p:nvPr/>
          </p:nvSpPr>
          <p:spPr bwMode="auto">
            <a:xfrm>
              <a:off x="3158" y="3817"/>
              <a:ext cx="373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400">
                  <a:latin typeface="Arial Narrow" pitchFamily="34" charset="0"/>
                </a:rPr>
                <a:t>large</a:t>
              </a:r>
              <a:endParaRPr lang="en-US" altLang="en-AU" sz="2400">
                <a:latin typeface="Arial Narrow" pitchFamily="34" charset="0"/>
              </a:endParaRPr>
            </a:p>
          </p:txBody>
        </p:sp>
        <p:sp>
          <p:nvSpPr>
            <p:cNvPr id="68" name="Rectangle 149"/>
            <p:cNvSpPr>
              <a:spLocks noChangeArrowheads="1"/>
            </p:cNvSpPr>
            <p:nvPr/>
          </p:nvSpPr>
          <p:spPr bwMode="auto">
            <a:xfrm>
              <a:off x="3924" y="3817"/>
              <a:ext cx="715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400">
                  <a:latin typeface="Arial Narrow" pitchFamily="34" charset="0"/>
                </a:rPr>
                <a:t>very large</a:t>
              </a:r>
              <a:endParaRPr lang="en-US" altLang="en-AU" sz="2400">
                <a:latin typeface="Arial Narrow" pitchFamily="34" charset="0"/>
              </a:endParaRPr>
            </a:p>
          </p:txBody>
        </p:sp>
        <p:sp>
          <p:nvSpPr>
            <p:cNvPr id="69" name="Rectangle 150"/>
            <p:cNvSpPr>
              <a:spLocks noChangeArrowheads="1"/>
            </p:cNvSpPr>
            <p:nvPr/>
          </p:nvSpPr>
          <p:spPr bwMode="auto">
            <a:xfrm>
              <a:off x="5032" y="3817"/>
              <a:ext cx="353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400" dirty="0" smtClean="0">
                  <a:latin typeface="Arial Narrow" pitchFamily="34" charset="0"/>
                </a:rPr>
                <a:t>huge</a:t>
              </a:r>
              <a:endParaRPr lang="en-US" altLang="en-AU" sz="2400" dirty="0">
                <a:latin typeface="Arial Narrow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5168903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6" grpId="0" uiExpand="1" build="p" bldLvl="3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038" y="28175"/>
            <a:ext cx="9058275" cy="6569177"/>
          </a:xfrm>
        </p:spPr>
        <p:txBody>
          <a:bodyPr/>
          <a:lstStyle/>
          <a:p>
            <a:pPr>
              <a:lnSpc>
                <a:spcPct val="98000"/>
              </a:lnSpc>
            </a:pPr>
            <a:r>
              <a:rPr lang="en-US" altLang="en-US" dirty="0" smtClean="0">
                <a:solidFill>
                  <a:srgbClr val="0000FF"/>
                </a:solidFill>
              </a:rPr>
              <a:t>Odds </a:t>
            </a:r>
            <a:r>
              <a:rPr lang="en-US" altLang="en-US" dirty="0">
                <a:solidFill>
                  <a:srgbClr val="0000FF"/>
                </a:solidFill>
              </a:rPr>
              <a:t>ratio</a:t>
            </a:r>
            <a:r>
              <a:rPr lang="en-US" altLang="en-US" dirty="0"/>
              <a:t> for time-</a:t>
            </a:r>
            <a:r>
              <a:rPr lang="en-US" altLang="en-US" i="1" dirty="0"/>
              <a:t>independent</a:t>
            </a:r>
            <a:r>
              <a:rPr lang="en-US" altLang="en-US" dirty="0"/>
              <a:t> </a:t>
            </a:r>
            <a:r>
              <a:rPr lang="en-US" altLang="en-US" dirty="0" smtClean="0"/>
              <a:t>proportions or classifications</a:t>
            </a:r>
            <a:r>
              <a:rPr lang="en-US" altLang="en-US" dirty="0"/>
              <a:t>.</a:t>
            </a:r>
          </a:p>
          <a:p>
            <a:pPr lvl="1">
              <a:lnSpc>
                <a:spcPct val="98000"/>
              </a:lnSpc>
            </a:pPr>
            <a:r>
              <a:rPr lang="en-NZ" altLang="en-US" dirty="0"/>
              <a:t>Odds are the awkward but </a:t>
            </a:r>
            <a:r>
              <a:rPr lang="en-NZ" altLang="en-US" dirty="0" smtClean="0"/>
              <a:t>the only proper way </a:t>
            </a:r>
            <a:r>
              <a:rPr lang="en-NZ" altLang="en-US" dirty="0"/>
              <a:t>to </a:t>
            </a:r>
            <a:r>
              <a:rPr lang="en-NZ" altLang="en-US" dirty="0" smtClean="0"/>
              <a:t>analyze </a:t>
            </a:r>
            <a:r>
              <a:rPr lang="en-US" altLang="en-US" dirty="0" smtClean="0"/>
              <a:t>classifications and percents of full scale deflection</a:t>
            </a:r>
            <a:r>
              <a:rPr lang="en-NZ" altLang="en-US" dirty="0" smtClean="0"/>
              <a:t>.</a:t>
            </a:r>
            <a:endParaRPr lang="en-NZ" altLang="en-US" dirty="0"/>
          </a:p>
          <a:p>
            <a:pPr lvl="1">
              <a:lnSpc>
                <a:spcPct val="98000"/>
              </a:lnSpc>
            </a:pPr>
            <a:r>
              <a:rPr lang="en-NZ" altLang="en-US" dirty="0"/>
              <a:t>Example: proportion of </a:t>
            </a:r>
            <a:r>
              <a:rPr lang="en-NZ" altLang="en-US" dirty="0" smtClean="0"/>
              <a:t>males and females playing a school sport</a:t>
            </a:r>
            <a:r>
              <a:rPr lang="en-NZ" altLang="en-US" dirty="0"/>
              <a:t>.</a:t>
            </a:r>
          </a:p>
          <a:p>
            <a:pPr lvl="2">
              <a:lnSpc>
                <a:spcPct val="98000"/>
              </a:lnSpc>
            </a:pPr>
            <a:r>
              <a:rPr lang="en-NZ" altLang="en-US" dirty="0"/>
              <a:t>Odds of a male playing = a/c = 75/25.</a:t>
            </a:r>
          </a:p>
          <a:p>
            <a:pPr lvl="2">
              <a:lnSpc>
                <a:spcPct val="98000"/>
              </a:lnSpc>
            </a:pPr>
            <a:r>
              <a:rPr lang="en-NZ" altLang="en-US" dirty="0"/>
              <a:t>Odds of a female playing = b/d = 36/64.</a:t>
            </a:r>
          </a:p>
          <a:p>
            <a:pPr lvl="2">
              <a:lnSpc>
                <a:spcPct val="98000"/>
              </a:lnSpc>
            </a:pPr>
            <a:r>
              <a:rPr lang="en-NZ" altLang="en-US" dirty="0"/>
              <a:t>Odds ratio = (75/25)/(36/64) = 5.3.</a:t>
            </a:r>
          </a:p>
          <a:p>
            <a:pPr lvl="1">
              <a:lnSpc>
                <a:spcPct val="98000"/>
              </a:lnSpc>
            </a:pPr>
            <a:r>
              <a:rPr lang="en-NZ" altLang="en-US" dirty="0"/>
              <a:t>The odds ratio can be interpreted  as </a:t>
            </a:r>
            <a:br>
              <a:rPr lang="en-NZ" altLang="en-US" dirty="0"/>
            </a:br>
            <a:r>
              <a:rPr lang="en-NZ" altLang="en-US" dirty="0"/>
              <a:t>"…times more likely" only when the proportions</a:t>
            </a:r>
            <a:br>
              <a:rPr lang="en-NZ" altLang="en-US" dirty="0"/>
            </a:br>
            <a:r>
              <a:rPr lang="en-NZ" altLang="en-US" dirty="0"/>
              <a:t>in both groups are small (&lt;10%).</a:t>
            </a:r>
          </a:p>
          <a:p>
            <a:pPr lvl="2">
              <a:lnSpc>
                <a:spcPct val="98000"/>
              </a:lnSpc>
            </a:pPr>
            <a:r>
              <a:rPr lang="en-NZ" altLang="en-US" dirty="0"/>
              <a:t>The odds ratio is then approximately equal to the proportion ratio.</a:t>
            </a:r>
          </a:p>
          <a:p>
            <a:pPr lvl="1">
              <a:lnSpc>
                <a:spcPct val="98000"/>
              </a:lnSpc>
            </a:pPr>
            <a:r>
              <a:rPr lang="en-NZ" altLang="en-US" dirty="0" smtClean="0"/>
              <a:t>Analyze via the log-odds (logistic) transformation in a generalized linear model.</a:t>
            </a:r>
          </a:p>
          <a:p>
            <a:pPr lvl="1">
              <a:lnSpc>
                <a:spcPct val="98000"/>
              </a:lnSpc>
            </a:pPr>
            <a:r>
              <a:rPr lang="en-NZ" altLang="en-US" dirty="0" smtClean="0"/>
              <a:t>When </a:t>
            </a:r>
            <a:r>
              <a:rPr lang="en-NZ" altLang="en-US" dirty="0"/>
              <a:t>one or both proportions are &gt;10%, you must </a:t>
            </a:r>
            <a:r>
              <a:rPr lang="en-NZ" altLang="en-US" dirty="0" smtClean="0"/>
              <a:t>convert the odds ratio and its confidence limits into a proportion difference or proportion ratio to interpret the magnitude.</a:t>
            </a:r>
            <a:endParaRPr lang="en-NZ" altLang="en-US" dirty="0"/>
          </a:p>
          <a:p>
            <a:pPr marL="344487" lvl="1" indent="0">
              <a:lnSpc>
                <a:spcPct val="98000"/>
              </a:lnSpc>
              <a:buNone/>
              <a:defRPr/>
            </a:pPr>
            <a:endParaRPr lang="en-US" dirty="0" smtClean="0"/>
          </a:p>
        </p:txBody>
      </p: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5732463" y="1767830"/>
            <a:ext cx="3187700" cy="2381250"/>
            <a:chOff x="5740100" y="327050"/>
            <a:chExt cx="3188552" cy="2381870"/>
          </a:xfrm>
        </p:grpSpPr>
        <p:sp>
          <p:nvSpPr>
            <p:cNvPr id="36" name="Rectangle 48"/>
            <p:cNvSpPr>
              <a:spLocks noChangeArrowheads="1"/>
            </p:cNvSpPr>
            <p:nvPr/>
          </p:nvSpPr>
          <p:spPr bwMode="auto">
            <a:xfrm>
              <a:off x="7173058" y="523578"/>
              <a:ext cx="1755594" cy="150495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" name="Rectangle 49"/>
            <p:cNvSpPr>
              <a:spLocks noChangeArrowheads="1"/>
            </p:cNvSpPr>
            <p:nvPr/>
          </p:nvSpPr>
          <p:spPr bwMode="auto">
            <a:xfrm>
              <a:off x="7362100" y="900306"/>
              <a:ext cx="371475" cy="1128222"/>
            </a:xfrm>
            <a:prstGeom prst="rect">
              <a:avLst/>
            </a:prstGeom>
            <a:solidFill>
              <a:srgbClr val="3366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8" name="Rectangle 50"/>
            <p:cNvSpPr>
              <a:spLocks noChangeArrowheads="1"/>
            </p:cNvSpPr>
            <p:nvPr/>
          </p:nvSpPr>
          <p:spPr bwMode="auto">
            <a:xfrm>
              <a:off x="7980026" y="1479426"/>
              <a:ext cx="371475" cy="549102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" name="Rectangle 131"/>
            <p:cNvSpPr>
              <a:spLocks noChangeArrowheads="1"/>
            </p:cNvSpPr>
            <p:nvPr/>
          </p:nvSpPr>
          <p:spPr bwMode="auto">
            <a:xfrm>
              <a:off x="7252338" y="2028528"/>
              <a:ext cx="538610" cy="393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7" rIns="19050" bIns="26987">
              <a:spAutoFit/>
            </a:bodyPr>
            <a:lstStyle>
              <a:lvl1pPr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>
                  <a:solidFill>
                    <a:srgbClr val="990000"/>
                  </a:solidFill>
                  <a:latin typeface="Arial Narrow" pitchFamily="34" charset="0"/>
                </a:rPr>
                <a:t>male</a:t>
              </a:r>
            </a:p>
          </p:txBody>
        </p:sp>
        <p:sp>
          <p:nvSpPr>
            <p:cNvPr id="40" name="Rectangle 131"/>
            <p:cNvSpPr>
              <a:spLocks noChangeArrowheads="1"/>
            </p:cNvSpPr>
            <p:nvPr/>
          </p:nvSpPr>
          <p:spPr bwMode="auto">
            <a:xfrm>
              <a:off x="7873479" y="2028528"/>
              <a:ext cx="730969" cy="393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7" rIns="19050" bIns="26987">
              <a:spAutoFit/>
            </a:bodyPr>
            <a:lstStyle>
              <a:lvl1pPr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>
                  <a:solidFill>
                    <a:srgbClr val="990000"/>
                  </a:solidFill>
                  <a:latin typeface="Arial Narrow" pitchFamily="34" charset="0"/>
                </a:rPr>
                <a:t>female</a:t>
              </a:r>
            </a:p>
          </p:txBody>
        </p:sp>
        <p:sp>
          <p:nvSpPr>
            <p:cNvPr id="41" name="Rectangle 61"/>
            <p:cNvSpPr>
              <a:spLocks noChangeArrowheads="1"/>
            </p:cNvSpPr>
            <p:nvPr/>
          </p:nvSpPr>
          <p:spPr bwMode="auto">
            <a:xfrm>
              <a:off x="5740100" y="795331"/>
              <a:ext cx="1205514" cy="978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7" rIns="19050" bIns="26987">
              <a:spAutoFit/>
            </a:bodyPr>
            <a:lstStyle>
              <a:lvl1pPr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>
                <a:lnSpc>
                  <a:spcPts val="2400"/>
                </a:lnSpc>
              </a:pPr>
              <a:r>
                <a:rPr lang="en-US" altLang="en-US" sz="2400">
                  <a:solidFill>
                    <a:srgbClr val="990000"/>
                  </a:solidFill>
                  <a:latin typeface="Arial Narrow" pitchFamily="34" charset="0"/>
                </a:rPr>
                <a:t>Proportion</a:t>
              </a:r>
              <a:br>
                <a:rPr lang="en-US" altLang="en-US" sz="2400">
                  <a:solidFill>
                    <a:srgbClr val="990000"/>
                  </a:solidFill>
                  <a:latin typeface="Arial Narrow" pitchFamily="34" charset="0"/>
                </a:rPr>
              </a:br>
              <a:r>
                <a:rPr lang="en-US" altLang="en-US" sz="2400">
                  <a:solidFill>
                    <a:srgbClr val="990000"/>
                  </a:solidFill>
                  <a:latin typeface="Arial Narrow" pitchFamily="34" charset="0"/>
                </a:rPr>
                <a:t>playing</a:t>
              </a:r>
              <a:br>
                <a:rPr lang="en-US" altLang="en-US" sz="2400">
                  <a:solidFill>
                    <a:srgbClr val="990000"/>
                  </a:solidFill>
                  <a:latin typeface="Arial Narrow" pitchFamily="34" charset="0"/>
                </a:rPr>
              </a:br>
              <a:r>
                <a:rPr lang="en-US" altLang="en-US" sz="2400">
                  <a:solidFill>
                    <a:srgbClr val="990000"/>
                  </a:solidFill>
                  <a:latin typeface="Arial Narrow" pitchFamily="34" charset="0"/>
                </a:rPr>
                <a:t>(%)</a:t>
              </a:r>
            </a:p>
          </p:txBody>
        </p:sp>
        <p:sp>
          <p:nvSpPr>
            <p:cNvPr id="42" name="Rectangle 131"/>
            <p:cNvSpPr>
              <a:spLocks noChangeArrowheads="1"/>
            </p:cNvSpPr>
            <p:nvPr/>
          </p:nvSpPr>
          <p:spPr bwMode="auto">
            <a:xfrm>
              <a:off x="7621003" y="2315865"/>
              <a:ext cx="436018" cy="393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7" rIns="19050" bIns="26987">
              <a:spAutoFit/>
            </a:bodyPr>
            <a:lstStyle>
              <a:lvl1pPr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dirty="0">
                  <a:solidFill>
                    <a:srgbClr val="990000"/>
                  </a:solidFill>
                  <a:latin typeface="Arial Narrow" pitchFamily="34" charset="0"/>
                </a:rPr>
                <a:t>Sex</a:t>
              </a:r>
            </a:p>
          </p:txBody>
        </p:sp>
        <p:sp>
          <p:nvSpPr>
            <p:cNvPr id="43" name="Line 109"/>
            <p:cNvSpPr>
              <a:spLocks noChangeShapeType="1"/>
            </p:cNvSpPr>
            <p:nvPr/>
          </p:nvSpPr>
          <p:spPr bwMode="auto">
            <a:xfrm flipH="1">
              <a:off x="7036533" y="2028528"/>
              <a:ext cx="809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110"/>
            <p:cNvSpPr>
              <a:spLocks noChangeShapeType="1"/>
            </p:cNvSpPr>
            <p:nvPr/>
          </p:nvSpPr>
          <p:spPr bwMode="auto">
            <a:xfrm flipH="1">
              <a:off x="7036533" y="1652291"/>
              <a:ext cx="809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111"/>
            <p:cNvSpPr>
              <a:spLocks noChangeShapeType="1"/>
            </p:cNvSpPr>
            <p:nvPr/>
          </p:nvSpPr>
          <p:spPr bwMode="auto">
            <a:xfrm flipH="1">
              <a:off x="7036533" y="1276053"/>
              <a:ext cx="809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112"/>
            <p:cNvSpPr>
              <a:spLocks noChangeShapeType="1"/>
            </p:cNvSpPr>
            <p:nvPr/>
          </p:nvSpPr>
          <p:spPr bwMode="auto">
            <a:xfrm flipH="1">
              <a:off x="7036533" y="899815"/>
              <a:ext cx="809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113"/>
            <p:cNvSpPr>
              <a:spLocks noChangeShapeType="1"/>
            </p:cNvSpPr>
            <p:nvPr/>
          </p:nvSpPr>
          <p:spPr bwMode="auto">
            <a:xfrm flipH="1">
              <a:off x="7036533" y="523578"/>
              <a:ext cx="809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114"/>
            <p:cNvSpPr>
              <a:spLocks noChangeShapeType="1"/>
            </p:cNvSpPr>
            <p:nvPr/>
          </p:nvSpPr>
          <p:spPr bwMode="auto">
            <a:xfrm flipV="1">
              <a:off x="7117496" y="523578"/>
              <a:ext cx="0" cy="15049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Rectangle 131"/>
            <p:cNvSpPr>
              <a:spLocks noChangeArrowheads="1"/>
            </p:cNvSpPr>
            <p:nvPr/>
          </p:nvSpPr>
          <p:spPr bwMode="auto">
            <a:xfrm>
              <a:off x="6854581" y="1815813"/>
              <a:ext cx="166712" cy="393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7" rIns="19050" bIns="26987">
              <a:spAutoFit/>
            </a:bodyPr>
            <a:lstStyle>
              <a:lvl1pPr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/>
              <a:r>
                <a:rPr lang="en-US" altLang="en-US">
                  <a:solidFill>
                    <a:srgbClr val="990000"/>
                  </a:solidFill>
                  <a:latin typeface="Arial Narrow" pitchFamily="34" charset="0"/>
                </a:rPr>
                <a:t>0</a:t>
              </a:r>
            </a:p>
          </p:txBody>
        </p:sp>
        <p:sp>
          <p:nvSpPr>
            <p:cNvPr id="50" name="Rectangle 131"/>
            <p:cNvSpPr>
              <a:spLocks noChangeArrowheads="1"/>
            </p:cNvSpPr>
            <p:nvPr/>
          </p:nvSpPr>
          <p:spPr bwMode="auto">
            <a:xfrm>
              <a:off x="6598100" y="327050"/>
              <a:ext cx="423193" cy="393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7" rIns="19050" bIns="26987">
              <a:spAutoFit/>
            </a:bodyPr>
            <a:lstStyle>
              <a:lvl1pPr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/>
              <a:r>
                <a:rPr lang="en-US" altLang="en-US">
                  <a:solidFill>
                    <a:srgbClr val="990000"/>
                  </a:solidFill>
                  <a:latin typeface="Arial Narrow" pitchFamily="34" charset="0"/>
                </a:rPr>
                <a:t>100</a:t>
              </a:r>
            </a:p>
          </p:txBody>
        </p:sp>
        <p:sp>
          <p:nvSpPr>
            <p:cNvPr id="51" name="Line 25"/>
            <p:cNvSpPr>
              <a:spLocks noChangeShapeType="1"/>
            </p:cNvSpPr>
            <p:nvPr/>
          </p:nvSpPr>
          <p:spPr bwMode="auto">
            <a:xfrm flipV="1">
              <a:off x="7815313" y="910465"/>
              <a:ext cx="0" cy="1114717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Rectangle 27"/>
            <p:cNvSpPr>
              <a:spLocks noChangeArrowheads="1"/>
            </p:cNvSpPr>
            <p:nvPr/>
          </p:nvSpPr>
          <p:spPr bwMode="auto">
            <a:xfrm>
              <a:off x="7867566" y="969208"/>
              <a:ext cx="460062" cy="516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050" tIns="26987" rIns="19050" bIns="26987">
              <a:spAutoFit/>
            </a:bodyPr>
            <a:lstStyle>
              <a:lvl1pPr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75000"/>
                </a:lnSpc>
              </a:pPr>
              <a:r>
                <a:rPr lang="en-US" altLang="en-US" sz="2000">
                  <a:solidFill>
                    <a:srgbClr val="0000FF"/>
                  </a:solidFill>
                  <a:latin typeface="Arial Narrow" pitchFamily="34" charset="0"/>
                </a:rPr>
                <a:t>a </a:t>
              </a:r>
              <a:r>
                <a:rPr lang="en-US" altLang="en-US" sz="1600">
                  <a:solidFill>
                    <a:srgbClr val="0000FF"/>
                  </a:solidFill>
                  <a:latin typeface="Arial Narrow" pitchFamily="34" charset="0"/>
                </a:rPr>
                <a:t>=</a:t>
              </a:r>
              <a:r>
                <a:rPr lang="en-US" altLang="en-US" sz="2000">
                  <a:solidFill>
                    <a:srgbClr val="0000FF"/>
                  </a:solidFill>
                  <a:latin typeface="Arial Narrow" pitchFamily="34" charset="0"/>
                </a:rPr>
                <a:t/>
              </a:r>
              <a:br>
                <a:rPr lang="en-US" altLang="en-US" sz="2000">
                  <a:solidFill>
                    <a:srgbClr val="0000FF"/>
                  </a:solidFill>
                  <a:latin typeface="Arial Narrow" pitchFamily="34" charset="0"/>
                </a:rPr>
              </a:br>
              <a:r>
                <a:rPr lang="en-US" altLang="en-US" sz="2000">
                  <a:solidFill>
                    <a:srgbClr val="0000FF"/>
                  </a:solidFill>
                  <a:latin typeface="Arial Narrow" pitchFamily="34" charset="0"/>
                </a:rPr>
                <a:t>75%</a:t>
              </a:r>
            </a:p>
          </p:txBody>
        </p:sp>
        <p:sp>
          <p:nvSpPr>
            <p:cNvPr id="53" name="Line 26"/>
            <p:cNvSpPr>
              <a:spLocks noChangeShapeType="1"/>
            </p:cNvSpPr>
            <p:nvPr/>
          </p:nvSpPr>
          <p:spPr bwMode="auto">
            <a:xfrm flipV="1">
              <a:off x="8420647" y="1489585"/>
              <a:ext cx="0" cy="53939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Rectangle 28"/>
            <p:cNvSpPr>
              <a:spLocks noChangeArrowheads="1"/>
            </p:cNvSpPr>
            <p:nvPr/>
          </p:nvSpPr>
          <p:spPr bwMode="auto">
            <a:xfrm>
              <a:off x="8468590" y="1465882"/>
              <a:ext cx="460062" cy="516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050" tIns="26987" rIns="19050" bIns="26987">
              <a:spAutoFit/>
            </a:bodyPr>
            <a:lstStyle>
              <a:lvl1pPr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75000"/>
                </a:lnSpc>
              </a:pPr>
              <a:r>
                <a:rPr lang="en-US" altLang="en-US" sz="2000">
                  <a:solidFill>
                    <a:srgbClr val="FF0000"/>
                  </a:solidFill>
                  <a:latin typeface="Arial Narrow" pitchFamily="34" charset="0"/>
                </a:rPr>
                <a:t>b </a:t>
              </a:r>
              <a:r>
                <a:rPr lang="en-US" altLang="en-US" sz="1600">
                  <a:solidFill>
                    <a:srgbClr val="FF0000"/>
                  </a:solidFill>
                  <a:latin typeface="Arial Narrow" pitchFamily="34" charset="0"/>
                </a:rPr>
                <a:t>=</a:t>
              </a:r>
              <a:r>
                <a:rPr lang="en-US" altLang="en-US" sz="2000">
                  <a:solidFill>
                    <a:srgbClr val="FF0000"/>
                  </a:solidFill>
                  <a:latin typeface="Arial Narrow" pitchFamily="34" charset="0"/>
                </a:rPr>
                <a:t/>
              </a:r>
              <a:br>
                <a:rPr lang="en-US" altLang="en-US" sz="2000">
                  <a:solidFill>
                    <a:srgbClr val="FF0000"/>
                  </a:solidFill>
                  <a:latin typeface="Arial Narrow" pitchFamily="34" charset="0"/>
                </a:rPr>
              </a:br>
              <a:r>
                <a:rPr lang="en-US" altLang="en-US" sz="2000">
                  <a:solidFill>
                    <a:srgbClr val="FF0000"/>
                  </a:solidFill>
                  <a:latin typeface="Arial Narrow" pitchFamily="34" charset="0"/>
                </a:rPr>
                <a:t>36%</a:t>
              </a:r>
            </a:p>
          </p:txBody>
        </p:sp>
      </p:grpSp>
      <p:grpSp>
        <p:nvGrpSpPr>
          <p:cNvPr id="55" name="Group 54"/>
          <p:cNvGrpSpPr>
            <a:grpSpLocks/>
          </p:cNvGrpSpPr>
          <p:nvPr/>
        </p:nvGrpSpPr>
        <p:grpSpPr bwMode="auto">
          <a:xfrm>
            <a:off x="7804150" y="1928167"/>
            <a:ext cx="512763" cy="515938"/>
            <a:chOff x="7812360" y="486832"/>
            <a:chExt cx="512315" cy="516166"/>
          </a:xfrm>
        </p:grpSpPr>
        <p:sp>
          <p:nvSpPr>
            <p:cNvPr id="56" name="Line 25"/>
            <p:cNvSpPr>
              <a:spLocks noChangeShapeType="1"/>
            </p:cNvSpPr>
            <p:nvPr/>
          </p:nvSpPr>
          <p:spPr bwMode="auto">
            <a:xfrm flipV="1">
              <a:off x="7812360" y="544180"/>
              <a:ext cx="0" cy="340628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Rectangle 27"/>
            <p:cNvSpPr>
              <a:spLocks noChangeArrowheads="1"/>
            </p:cNvSpPr>
            <p:nvPr/>
          </p:nvSpPr>
          <p:spPr bwMode="auto">
            <a:xfrm>
              <a:off x="7864613" y="486832"/>
              <a:ext cx="460062" cy="516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050" tIns="26987" rIns="19050" bIns="26987">
              <a:spAutoFit/>
            </a:bodyPr>
            <a:lstStyle>
              <a:lvl1pPr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75000"/>
                </a:lnSpc>
              </a:pPr>
              <a:r>
                <a:rPr lang="en-US" altLang="en-US" sz="2000">
                  <a:solidFill>
                    <a:srgbClr val="0000FF"/>
                  </a:solidFill>
                  <a:latin typeface="Arial Narrow" pitchFamily="34" charset="0"/>
                </a:rPr>
                <a:t>c </a:t>
              </a:r>
              <a:r>
                <a:rPr lang="en-US" altLang="en-US" sz="1600">
                  <a:solidFill>
                    <a:srgbClr val="0000FF"/>
                  </a:solidFill>
                  <a:latin typeface="Arial Narrow" pitchFamily="34" charset="0"/>
                </a:rPr>
                <a:t>=</a:t>
              </a:r>
              <a:r>
                <a:rPr lang="en-US" altLang="en-US" sz="2000">
                  <a:solidFill>
                    <a:srgbClr val="0000FF"/>
                  </a:solidFill>
                  <a:latin typeface="Arial Narrow" pitchFamily="34" charset="0"/>
                </a:rPr>
                <a:t/>
              </a:r>
              <a:br>
                <a:rPr lang="en-US" altLang="en-US" sz="2000">
                  <a:solidFill>
                    <a:srgbClr val="0000FF"/>
                  </a:solidFill>
                  <a:latin typeface="Arial Narrow" pitchFamily="34" charset="0"/>
                </a:rPr>
              </a:br>
              <a:r>
                <a:rPr lang="en-US" altLang="en-US" sz="2000">
                  <a:solidFill>
                    <a:srgbClr val="0000FF"/>
                  </a:solidFill>
                  <a:latin typeface="Arial Narrow" pitchFamily="34" charset="0"/>
                </a:rPr>
                <a:t>25%</a:t>
              </a:r>
            </a:p>
          </p:txBody>
        </p:sp>
      </p:grpSp>
      <p:grpSp>
        <p:nvGrpSpPr>
          <p:cNvPr id="58" name="Group 57"/>
          <p:cNvGrpSpPr>
            <a:grpSpLocks/>
          </p:cNvGrpSpPr>
          <p:nvPr/>
        </p:nvGrpSpPr>
        <p:grpSpPr bwMode="auto">
          <a:xfrm>
            <a:off x="8412163" y="1980555"/>
            <a:ext cx="508000" cy="922337"/>
            <a:chOff x="8419792" y="539368"/>
            <a:chExt cx="508005" cy="922292"/>
          </a:xfrm>
        </p:grpSpPr>
        <p:sp>
          <p:nvSpPr>
            <p:cNvPr id="59" name="Line 26"/>
            <p:cNvSpPr>
              <a:spLocks noChangeShapeType="1"/>
            </p:cNvSpPr>
            <p:nvPr/>
          </p:nvSpPr>
          <p:spPr bwMode="auto">
            <a:xfrm flipV="1">
              <a:off x="8419792" y="539368"/>
              <a:ext cx="0" cy="92229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Rectangle 28"/>
            <p:cNvSpPr>
              <a:spLocks noChangeArrowheads="1"/>
            </p:cNvSpPr>
            <p:nvPr/>
          </p:nvSpPr>
          <p:spPr bwMode="auto">
            <a:xfrm>
              <a:off x="8467735" y="721816"/>
              <a:ext cx="460062" cy="516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050" tIns="26987" rIns="19050" bIns="26987">
              <a:spAutoFit/>
            </a:bodyPr>
            <a:lstStyle>
              <a:lvl1pPr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75000"/>
                </a:lnSpc>
              </a:pPr>
              <a:r>
                <a:rPr lang="en-US" altLang="en-US" sz="2000">
                  <a:solidFill>
                    <a:srgbClr val="FF0000"/>
                  </a:solidFill>
                  <a:latin typeface="Arial Narrow" pitchFamily="34" charset="0"/>
                </a:rPr>
                <a:t>d </a:t>
              </a:r>
              <a:r>
                <a:rPr lang="en-US" altLang="en-US" sz="1600">
                  <a:solidFill>
                    <a:srgbClr val="FF0000"/>
                  </a:solidFill>
                  <a:latin typeface="Arial Narrow" pitchFamily="34" charset="0"/>
                </a:rPr>
                <a:t>=</a:t>
              </a:r>
              <a:r>
                <a:rPr lang="en-US" altLang="en-US" sz="2000">
                  <a:solidFill>
                    <a:srgbClr val="FF0000"/>
                  </a:solidFill>
                  <a:latin typeface="Arial Narrow" pitchFamily="34" charset="0"/>
                </a:rPr>
                <a:t/>
              </a:r>
              <a:br>
                <a:rPr lang="en-US" altLang="en-US" sz="2000">
                  <a:solidFill>
                    <a:srgbClr val="FF0000"/>
                  </a:solidFill>
                  <a:latin typeface="Arial Narrow" pitchFamily="34" charset="0"/>
                </a:rPr>
              </a:br>
              <a:r>
                <a:rPr lang="en-US" altLang="en-US" sz="2000">
                  <a:solidFill>
                    <a:srgbClr val="FF0000"/>
                  </a:solidFill>
                  <a:latin typeface="Arial Narrow" pitchFamily="34" charset="0"/>
                </a:rPr>
                <a:t>64%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54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3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3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3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3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3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3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0" grpId="0" build="p" bldLvl="3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1750" y="25962"/>
            <a:ext cx="9069388" cy="6787414"/>
          </a:xfrm>
        </p:spPr>
        <p:txBody>
          <a:bodyPr/>
          <a:lstStyle/>
          <a:p>
            <a:pPr marL="0" indent="0">
              <a:buFont typeface="Symbol" pitchFamily="18" charset="2"/>
              <a:buNone/>
              <a:defRPr/>
            </a:pPr>
            <a:r>
              <a:rPr lang="en-US" b="1" dirty="0" smtClean="0">
                <a:solidFill>
                  <a:srgbClr val="FF0066"/>
                </a:solidFill>
              </a:rPr>
              <a:t>Ratio </a:t>
            </a:r>
            <a:r>
              <a:rPr lang="en-US" b="1" dirty="0">
                <a:solidFill>
                  <a:srgbClr val="FF0066"/>
                </a:solidFill>
              </a:rPr>
              <a:t>of </a:t>
            </a:r>
            <a:r>
              <a:rPr lang="en-US" b="1" dirty="0" smtClean="0">
                <a:solidFill>
                  <a:srgbClr val="FF0066"/>
                </a:solidFill>
              </a:rPr>
              <a:t>Counts</a:t>
            </a:r>
            <a:endParaRPr lang="en-US" b="1" dirty="0">
              <a:solidFill>
                <a:srgbClr val="FF0066"/>
              </a:solidFill>
            </a:endParaRPr>
          </a:p>
          <a:p>
            <a:pPr>
              <a:defRPr/>
            </a:pPr>
            <a:r>
              <a:rPr lang="en-US" dirty="0" smtClean="0"/>
              <a:t>Example: 93 </a:t>
            </a:r>
            <a:r>
              <a:rPr lang="en-US" dirty="0" err="1" smtClean="0"/>
              <a:t>vs</a:t>
            </a:r>
            <a:r>
              <a:rPr lang="en-US" dirty="0" smtClean="0"/>
              <a:t> 69 injuries per 1000 player-hours of match play in sport A </a:t>
            </a:r>
            <a:r>
              <a:rPr lang="en-US" dirty="0" err="1" smtClean="0"/>
              <a:t>vs</a:t>
            </a:r>
            <a:r>
              <a:rPr lang="en-US" dirty="0" smtClean="0"/>
              <a:t> sport B.</a:t>
            </a:r>
          </a:p>
          <a:p>
            <a:pPr lvl="1">
              <a:defRPr/>
            </a:pPr>
            <a:r>
              <a:rPr lang="en-US" dirty="0" smtClean="0"/>
              <a:t>The effect is expressed as a ratio: 93/69 = 1.35x more injuries.</a:t>
            </a:r>
          </a:p>
          <a:p>
            <a:pPr lvl="1">
              <a:defRPr/>
            </a:pPr>
            <a:r>
              <a:rPr lang="en-US" dirty="0" smtClean="0"/>
              <a:t>It can also be expressed as 35% more injuries.</a:t>
            </a:r>
          </a:p>
          <a:p>
            <a:pPr>
              <a:lnSpc>
                <a:spcPct val="93000"/>
              </a:lnSpc>
              <a:defRPr/>
            </a:pPr>
            <a:r>
              <a:rPr lang="en-US" dirty="0" smtClean="0"/>
              <a:t>The scale of magnitudes is the same as for ratio of </a:t>
            </a:r>
            <a:r>
              <a:rPr lang="en-US" dirty="0"/>
              <a:t>proportions</a:t>
            </a:r>
            <a:r>
              <a:rPr lang="en-US" dirty="0" smtClean="0"/>
              <a:t>:</a:t>
            </a:r>
          </a:p>
          <a:p>
            <a:pPr>
              <a:lnSpc>
                <a:spcPct val="93000"/>
              </a:lnSpc>
              <a:defRPr/>
            </a:pPr>
            <a:endParaRPr lang="en-US" sz="2600" dirty="0"/>
          </a:p>
          <a:p>
            <a:pPr>
              <a:lnSpc>
                <a:spcPct val="93000"/>
              </a:lnSpc>
              <a:defRPr/>
            </a:pPr>
            <a:endParaRPr lang="en-US" sz="2600" dirty="0" smtClean="0"/>
          </a:p>
          <a:p>
            <a:pPr lvl="1">
              <a:lnSpc>
                <a:spcPct val="93000"/>
              </a:lnSpc>
              <a:defRPr/>
            </a:pPr>
            <a:r>
              <a:rPr lang="en-US" dirty="0" smtClean="0"/>
              <a:t>Analyze </a:t>
            </a:r>
            <a:r>
              <a:rPr lang="en-US" dirty="0"/>
              <a:t>via log transformation in a generalized linear </a:t>
            </a:r>
            <a:r>
              <a:rPr lang="en-US" dirty="0" smtClean="0"/>
              <a:t>model</a:t>
            </a:r>
            <a:r>
              <a:rPr lang="en-US" dirty="0"/>
              <a:t>.</a:t>
            </a:r>
          </a:p>
          <a:p>
            <a:pPr marL="0" indent="0">
              <a:spcBef>
                <a:spcPts val="900"/>
              </a:spcBef>
              <a:buNone/>
              <a:defRPr/>
            </a:pPr>
            <a:r>
              <a:rPr lang="en-US" b="1" dirty="0" smtClean="0">
                <a:solidFill>
                  <a:srgbClr val="FF0066"/>
                </a:solidFill>
              </a:rPr>
              <a:t>Final Thoughts</a:t>
            </a:r>
          </a:p>
          <a:p>
            <a:pPr>
              <a:defRPr/>
            </a:pPr>
            <a:r>
              <a:rPr lang="en-US" dirty="0" smtClean="0"/>
              <a:t>The </a:t>
            </a:r>
            <a:r>
              <a:rPr lang="en-US" dirty="0" smtClean="0"/>
              <a:t>thresholds all derive from </a:t>
            </a:r>
            <a:r>
              <a:rPr lang="en-US" dirty="0" smtClean="0">
                <a:solidFill>
                  <a:srgbClr val="0000FF"/>
                </a:solidFill>
              </a:rPr>
              <a:t>1, 3, 5, 7 </a:t>
            </a:r>
            <a:r>
              <a:rPr lang="en-US" dirty="0" smtClean="0"/>
              <a:t>and</a:t>
            </a:r>
            <a:r>
              <a:rPr lang="en-US" dirty="0" smtClean="0">
                <a:solidFill>
                  <a:srgbClr val="0000FF"/>
                </a:solidFill>
              </a:rPr>
              <a:t> 9</a:t>
            </a:r>
            <a:r>
              <a:rPr lang="en-US" dirty="0" smtClean="0"/>
              <a:t> in</a:t>
            </a:r>
            <a:r>
              <a:rPr lang="en-US" dirty="0" smtClean="0">
                <a:solidFill>
                  <a:srgbClr val="0000FF"/>
                </a:solidFill>
              </a:rPr>
              <a:t> 10</a:t>
            </a:r>
            <a:r>
              <a:rPr lang="en-US" dirty="0" smtClean="0"/>
              <a:t> things.</a:t>
            </a:r>
          </a:p>
          <a:p>
            <a:pPr>
              <a:defRPr/>
            </a:pPr>
            <a:r>
              <a:rPr lang="en-US" dirty="0" smtClean="0"/>
              <a:t>Maybe the smallest should be 1 in 20 (and the largest 19 in 20).</a:t>
            </a:r>
          </a:p>
          <a:p>
            <a:pPr lvl="1">
              <a:defRPr/>
            </a:pPr>
            <a:r>
              <a:rPr lang="en-US" dirty="0" smtClean="0"/>
              <a:t>But sample sizes would need to be 4x larger, which would usually be impractical. So let's stay with 1 in 10.</a:t>
            </a:r>
          </a:p>
          <a:p>
            <a:pPr>
              <a:defRPr/>
            </a:pPr>
            <a:r>
              <a:rPr lang="en-US" dirty="0" smtClean="0"/>
              <a:t>I suspect the 3 and 7 should be either 2.5 and 7.5, or 3.5 and 6.5.</a:t>
            </a:r>
          </a:p>
          <a:p>
            <a:pPr lvl="1">
              <a:defRPr/>
            </a:pPr>
            <a:r>
              <a:rPr lang="en-US" dirty="0" smtClean="0"/>
              <a:t>I'll try to decide before I retire or die.</a:t>
            </a:r>
          </a:p>
        </p:txBody>
      </p:sp>
      <p:grpSp>
        <p:nvGrpSpPr>
          <p:cNvPr id="16" name="Group 138"/>
          <p:cNvGrpSpPr>
            <a:grpSpLocks/>
          </p:cNvGrpSpPr>
          <p:nvPr/>
        </p:nvGrpSpPr>
        <p:grpSpPr bwMode="auto">
          <a:xfrm>
            <a:off x="317242" y="2578117"/>
            <a:ext cx="8575625" cy="778875"/>
            <a:chOff x="476" y="3725"/>
            <a:chExt cx="5038" cy="467"/>
          </a:xfrm>
        </p:grpSpPr>
        <p:sp>
          <p:nvSpPr>
            <p:cNvPr id="17" name="Rectangle 139"/>
            <p:cNvSpPr>
              <a:spLocks noChangeArrowheads="1"/>
            </p:cNvSpPr>
            <p:nvPr/>
          </p:nvSpPr>
          <p:spPr bwMode="auto">
            <a:xfrm rot="10800000">
              <a:off x="476" y="3725"/>
              <a:ext cx="5038" cy="440"/>
            </a:xfrm>
            <a:prstGeom prst="rect">
              <a:avLst/>
            </a:prstGeom>
            <a:gradFill rotWithShape="1">
              <a:gsLst>
                <a:gs pos="0">
                  <a:srgbClr val="FF3399">
                    <a:alpha val="29999"/>
                  </a:srgbClr>
                </a:gs>
                <a:gs pos="25000">
                  <a:srgbClr val="FF6633">
                    <a:alpha val="29999"/>
                  </a:srgbClr>
                </a:gs>
                <a:gs pos="50000">
                  <a:srgbClr val="FFFF00">
                    <a:alpha val="29999"/>
                  </a:srgbClr>
                </a:gs>
                <a:gs pos="75000">
                  <a:srgbClr val="01A78F">
                    <a:alpha val="29999"/>
                  </a:srgbClr>
                </a:gs>
                <a:gs pos="100000">
                  <a:srgbClr val="3366FF">
                    <a:alpha val="29999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18" name="Rectangle 140"/>
            <p:cNvSpPr>
              <a:spLocks noChangeArrowheads="1"/>
            </p:cNvSpPr>
            <p:nvPr/>
          </p:nvSpPr>
          <p:spPr bwMode="auto">
            <a:xfrm>
              <a:off x="917" y="3734"/>
              <a:ext cx="358" cy="4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AU" altLang="en-AU" sz="2600" dirty="0" smtClean="0">
                  <a:solidFill>
                    <a:srgbClr val="0000FF"/>
                  </a:solidFill>
                  <a:latin typeface="Arial Narrow" pitchFamily="34" charset="0"/>
                </a:rPr>
                <a:t>1.11</a:t>
              </a:r>
              <a:br>
                <a:rPr lang="en-AU" altLang="en-AU" sz="2600" dirty="0" smtClean="0">
                  <a:solidFill>
                    <a:srgbClr val="0000FF"/>
                  </a:solidFill>
                  <a:latin typeface="Arial Narrow" pitchFamily="34" charset="0"/>
                </a:rPr>
              </a:br>
              <a:r>
                <a:rPr lang="en-AU" altLang="en-AU" sz="2600" dirty="0" smtClean="0">
                  <a:solidFill>
                    <a:srgbClr val="0000FF"/>
                  </a:solidFill>
                  <a:latin typeface="Arial Narrow" pitchFamily="34" charset="0"/>
                </a:rPr>
                <a:t>0.90</a:t>
              </a:r>
              <a:endParaRPr lang="en-US" altLang="en-AU" sz="2600" dirty="0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19" name="Rectangle 141"/>
            <p:cNvSpPr>
              <a:spLocks noChangeArrowheads="1"/>
            </p:cNvSpPr>
            <p:nvPr/>
          </p:nvSpPr>
          <p:spPr bwMode="auto">
            <a:xfrm>
              <a:off x="1700" y="3734"/>
              <a:ext cx="358" cy="4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AU" altLang="en-AU" sz="2600" dirty="0" smtClean="0">
                  <a:solidFill>
                    <a:srgbClr val="0000FF"/>
                  </a:solidFill>
                  <a:latin typeface="Arial Narrow" pitchFamily="34" charset="0"/>
                </a:rPr>
                <a:t>1.43</a:t>
              </a:r>
              <a:br>
                <a:rPr lang="en-AU" altLang="en-AU" sz="2600" dirty="0" smtClean="0">
                  <a:solidFill>
                    <a:srgbClr val="0000FF"/>
                  </a:solidFill>
                  <a:latin typeface="Arial Narrow" pitchFamily="34" charset="0"/>
                </a:rPr>
              </a:br>
              <a:r>
                <a:rPr lang="en-AU" altLang="en-AU" sz="2600" dirty="0" smtClean="0">
                  <a:solidFill>
                    <a:srgbClr val="0000FF"/>
                  </a:solidFill>
                  <a:latin typeface="Arial Narrow" pitchFamily="34" charset="0"/>
                </a:rPr>
                <a:t>0.70</a:t>
              </a:r>
              <a:endParaRPr lang="en-US" altLang="en-AU" sz="2600" dirty="0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20" name="Rectangle 142"/>
            <p:cNvSpPr>
              <a:spLocks noChangeArrowheads="1"/>
            </p:cNvSpPr>
            <p:nvPr/>
          </p:nvSpPr>
          <p:spPr bwMode="auto">
            <a:xfrm>
              <a:off x="2782" y="3734"/>
              <a:ext cx="358" cy="4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AU" altLang="en-AU" sz="2600" dirty="0" smtClean="0">
                  <a:solidFill>
                    <a:srgbClr val="0000FF"/>
                  </a:solidFill>
                  <a:latin typeface="Arial Narrow" pitchFamily="34" charset="0"/>
                </a:rPr>
                <a:t>2.0</a:t>
              </a:r>
              <a:br>
                <a:rPr lang="en-AU" altLang="en-AU" sz="2600" dirty="0" smtClean="0">
                  <a:solidFill>
                    <a:srgbClr val="0000FF"/>
                  </a:solidFill>
                  <a:latin typeface="Arial Narrow" pitchFamily="34" charset="0"/>
                </a:rPr>
              </a:br>
              <a:r>
                <a:rPr lang="en-AU" altLang="en-AU" sz="2600" dirty="0" smtClean="0">
                  <a:solidFill>
                    <a:srgbClr val="0000FF"/>
                  </a:solidFill>
                  <a:latin typeface="Arial Narrow" pitchFamily="34" charset="0"/>
                </a:rPr>
                <a:t>0.50</a:t>
              </a:r>
              <a:endParaRPr lang="en-US" altLang="en-AU" sz="2600" dirty="0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21" name="Rectangle 143"/>
            <p:cNvSpPr>
              <a:spLocks noChangeArrowheads="1"/>
            </p:cNvSpPr>
            <p:nvPr/>
          </p:nvSpPr>
          <p:spPr bwMode="auto">
            <a:xfrm>
              <a:off x="3548" y="3734"/>
              <a:ext cx="358" cy="4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AU" altLang="en-AU" sz="2600" dirty="0" smtClean="0">
                  <a:solidFill>
                    <a:srgbClr val="0000FF"/>
                  </a:solidFill>
                  <a:latin typeface="Arial Narrow" pitchFamily="34" charset="0"/>
                </a:rPr>
                <a:t>3.3</a:t>
              </a:r>
              <a:br>
                <a:rPr lang="en-AU" altLang="en-AU" sz="2600" dirty="0" smtClean="0">
                  <a:solidFill>
                    <a:srgbClr val="0000FF"/>
                  </a:solidFill>
                  <a:latin typeface="Arial Narrow" pitchFamily="34" charset="0"/>
                </a:rPr>
              </a:br>
              <a:r>
                <a:rPr lang="en-AU" altLang="en-AU" sz="2600" dirty="0" smtClean="0">
                  <a:solidFill>
                    <a:srgbClr val="0000FF"/>
                  </a:solidFill>
                  <a:latin typeface="Arial Narrow" pitchFamily="34" charset="0"/>
                </a:rPr>
                <a:t>0.30</a:t>
              </a:r>
              <a:endParaRPr lang="en-US" altLang="en-AU" sz="2600" dirty="0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22" name="Rectangle 144"/>
            <p:cNvSpPr>
              <a:spLocks noChangeArrowheads="1"/>
            </p:cNvSpPr>
            <p:nvPr/>
          </p:nvSpPr>
          <p:spPr bwMode="auto">
            <a:xfrm>
              <a:off x="4656" y="3734"/>
              <a:ext cx="358" cy="4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AU" altLang="en-AU" sz="2600" dirty="0" smtClean="0">
                  <a:solidFill>
                    <a:srgbClr val="0000FF"/>
                  </a:solidFill>
                  <a:latin typeface="Arial Narrow" pitchFamily="34" charset="0"/>
                </a:rPr>
                <a:t>10</a:t>
              </a:r>
              <a:br>
                <a:rPr lang="en-AU" altLang="en-AU" sz="2600" dirty="0" smtClean="0">
                  <a:solidFill>
                    <a:srgbClr val="0000FF"/>
                  </a:solidFill>
                  <a:latin typeface="Arial Narrow" pitchFamily="34" charset="0"/>
                </a:rPr>
              </a:br>
              <a:r>
                <a:rPr lang="en-AU" altLang="en-AU" sz="2600" dirty="0" smtClean="0">
                  <a:solidFill>
                    <a:srgbClr val="0000FF"/>
                  </a:solidFill>
                  <a:latin typeface="Arial Narrow" pitchFamily="34" charset="0"/>
                </a:rPr>
                <a:t>0.10</a:t>
              </a:r>
              <a:endParaRPr lang="en-US" altLang="en-AU" sz="2600" dirty="0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23" name="Rectangle 145"/>
            <p:cNvSpPr>
              <a:spLocks noChangeArrowheads="1"/>
            </p:cNvSpPr>
            <p:nvPr/>
          </p:nvSpPr>
          <p:spPr bwMode="auto">
            <a:xfrm>
              <a:off x="509" y="3817"/>
              <a:ext cx="390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400" dirty="0">
                  <a:latin typeface="Arial Narrow" pitchFamily="34" charset="0"/>
                </a:rPr>
                <a:t>trivial</a:t>
              </a:r>
              <a:endParaRPr lang="en-US" altLang="en-AU" sz="2400" dirty="0">
                <a:latin typeface="Arial Narrow" pitchFamily="34" charset="0"/>
              </a:endParaRPr>
            </a:p>
          </p:txBody>
        </p:sp>
        <p:sp>
          <p:nvSpPr>
            <p:cNvPr id="24" name="Rectangle 146"/>
            <p:cNvSpPr>
              <a:spLocks noChangeArrowheads="1"/>
            </p:cNvSpPr>
            <p:nvPr/>
          </p:nvSpPr>
          <p:spPr bwMode="auto">
            <a:xfrm>
              <a:off x="1292" y="3817"/>
              <a:ext cx="390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400">
                  <a:latin typeface="Arial Narrow" pitchFamily="34" charset="0"/>
                </a:rPr>
                <a:t>small</a:t>
              </a:r>
              <a:endParaRPr lang="en-US" altLang="en-AU" sz="2400">
                <a:latin typeface="Arial Narrow" pitchFamily="34" charset="0"/>
              </a:endParaRPr>
            </a:p>
          </p:txBody>
        </p:sp>
        <p:sp>
          <p:nvSpPr>
            <p:cNvPr id="25" name="Rectangle 147"/>
            <p:cNvSpPr>
              <a:spLocks noChangeArrowheads="1"/>
            </p:cNvSpPr>
            <p:nvPr/>
          </p:nvSpPr>
          <p:spPr bwMode="auto">
            <a:xfrm>
              <a:off x="2075" y="3817"/>
              <a:ext cx="689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400">
                  <a:latin typeface="Arial Narrow" pitchFamily="34" charset="0"/>
                </a:rPr>
                <a:t>moderate</a:t>
              </a:r>
              <a:endParaRPr lang="en-US" altLang="en-AU" sz="2400">
                <a:latin typeface="Arial Narrow" pitchFamily="34" charset="0"/>
              </a:endParaRPr>
            </a:p>
          </p:txBody>
        </p:sp>
        <p:sp>
          <p:nvSpPr>
            <p:cNvPr id="26" name="Rectangle 148"/>
            <p:cNvSpPr>
              <a:spLocks noChangeArrowheads="1"/>
            </p:cNvSpPr>
            <p:nvPr/>
          </p:nvSpPr>
          <p:spPr bwMode="auto">
            <a:xfrm>
              <a:off x="3158" y="3817"/>
              <a:ext cx="373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400">
                  <a:latin typeface="Arial Narrow" pitchFamily="34" charset="0"/>
                </a:rPr>
                <a:t>large</a:t>
              </a:r>
              <a:endParaRPr lang="en-US" altLang="en-AU" sz="2400">
                <a:latin typeface="Arial Narrow" pitchFamily="34" charset="0"/>
              </a:endParaRPr>
            </a:p>
          </p:txBody>
        </p:sp>
        <p:sp>
          <p:nvSpPr>
            <p:cNvPr id="27" name="Rectangle 149"/>
            <p:cNvSpPr>
              <a:spLocks noChangeArrowheads="1"/>
            </p:cNvSpPr>
            <p:nvPr/>
          </p:nvSpPr>
          <p:spPr bwMode="auto">
            <a:xfrm>
              <a:off x="3924" y="3817"/>
              <a:ext cx="715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400">
                  <a:latin typeface="Arial Narrow" pitchFamily="34" charset="0"/>
                </a:rPr>
                <a:t>very large</a:t>
              </a:r>
              <a:endParaRPr lang="en-US" altLang="en-AU" sz="2400">
                <a:latin typeface="Arial Narrow" pitchFamily="34" charset="0"/>
              </a:endParaRPr>
            </a:p>
          </p:txBody>
        </p:sp>
        <p:sp>
          <p:nvSpPr>
            <p:cNvPr id="28" name="Rectangle 150"/>
            <p:cNvSpPr>
              <a:spLocks noChangeArrowheads="1"/>
            </p:cNvSpPr>
            <p:nvPr/>
          </p:nvSpPr>
          <p:spPr bwMode="auto">
            <a:xfrm>
              <a:off x="5032" y="3817"/>
              <a:ext cx="353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400" dirty="0" smtClean="0">
                  <a:latin typeface="Arial Narrow" pitchFamily="34" charset="0"/>
                </a:rPr>
                <a:t>huge</a:t>
              </a:r>
              <a:endParaRPr lang="en-US" altLang="en-AU" sz="2400" dirty="0">
                <a:latin typeface="Arial Narrow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444878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6" grpId="0" uiExpand="1" build="p" bldLvl="3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62516" y="44623"/>
            <a:ext cx="9023732" cy="6696745"/>
          </a:xfrm>
        </p:spPr>
        <p:txBody>
          <a:bodyPr/>
          <a:lstStyle/>
          <a:p>
            <a:pPr marL="0" indent="0">
              <a:lnSpc>
                <a:spcPct val="93000"/>
              </a:lnSpc>
              <a:buNone/>
            </a:pPr>
            <a:r>
              <a:rPr lang="en-AU" altLang="en-AU" b="1" dirty="0" smtClean="0">
                <a:solidFill>
                  <a:srgbClr val="FF0066"/>
                </a:solidFill>
              </a:rPr>
              <a:t>Introduction </a:t>
            </a:r>
          </a:p>
          <a:p>
            <a:pPr>
              <a:lnSpc>
                <a:spcPct val="93000"/>
              </a:lnSpc>
            </a:pPr>
            <a:r>
              <a:rPr lang="en-US" sz="2700" dirty="0" smtClean="0"/>
              <a:t>Practitioners </a:t>
            </a:r>
            <a:r>
              <a:rPr lang="en-US" sz="2700" dirty="0"/>
              <a:t>need to know about important magnitudes to </a:t>
            </a:r>
            <a:r>
              <a:rPr lang="en-US" sz="2700" dirty="0">
                <a:solidFill>
                  <a:srgbClr val="0000FF"/>
                </a:solidFill>
              </a:rPr>
              <a:t>monitor </a:t>
            </a:r>
            <a:r>
              <a:rPr lang="en-US" sz="2700" dirty="0" smtClean="0">
                <a:solidFill>
                  <a:srgbClr val="0000FF"/>
                </a:solidFill>
              </a:rPr>
              <a:t>athletes </a:t>
            </a:r>
            <a:r>
              <a:rPr lang="en-US" sz="2700" dirty="0">
                <a:solidFill>
                  <a:srgbClr val="0000FF"/>
                </a:solidFill>
              </a:rPr>
              <a:t>or patients</a:t>
            </a:r>
            <a:r>
              <a:rPr lang="en-US" sz="2700" dirty="0"/>
              <a:t>.</a:t>
            </a:r>
          </a:p>
          <a:p>
            <a:pPr>
              <a:lnSpc>
                <a:spcPct val="93000"/>
              </a:lnSpc>
            </a:pPr>
            <a:r>
              <a:rPr lang="en-US" sz="2700" dirty="0" smtClean="0"/>
              <a:t>Researchers need the smallest important magnitude of an effect statistic to </a:t>
            </a:r>
            <a:r>
              <a:rPr lang="en-US" sz="2700" dirty="0" smtClean="0">
                <a:solidFill>
                  <a:srgbClr val="0000FF"/>
                </a:solidFill>
              </a:rPr>
              <a:t>estimate sample size</a:t>
            </a:r>
            <a:r>
              <a:rPr lang="en-US" sz="2700" dirty="0" smtClean="0"/>
              <a:t> for a study.</a:t>
            </a:r>
          </a:p>
          <a:p>
            <a:pPr lvl="1">
              <a:lnSpc>
                <a:spcPct val="93000"/>
              </a:lnSpc>
            </a:pPr>
            <a:r>
              <a:rPr lang="en-US" sz="2500" dirty="0" smtClean="0"/>
              <a:t>If the true effect is (un)important, the study should have a reasonable chance of showing that the effect is (un)important.</a:t>
            </a:r>
          </a:p>
          <a:p>
            <a:pPr>
              <a:lnSpc>
                <a:spcPct val="93000"/>
              </a:lnSpc>
            </a:pPr>
            <a:r>
              <a:rPr lang="en-US" sz="2700" dirty="0" smtClean="0"/>
              <a:t>Practitioners </a:t>
            </a:r>
            <a:r>
              <a:rPr lang="en-US" sz="2700" i="1" dirty="0" smtClean="0"/>
              <a:t>and r</a:t>
            </a:r>
            <a:r>
              <a:rPr lang="en-US" sz="2700" dirty="0" smtClean="0"/>
              <a:t>esearchers need to know about important magnitudes to </a:t>
            </a:r>
            <a:r>
              <a:rPr lang="en-US" sz="2700" dirty="0" smtClean="0">
                <a:solidFill>
                  <a:srgbClr val="0000FF"/>
                </a:solidFill>
              </a:rPr>
              <a:t>interpret research findings</a:t>
            </a:r>
            <a:r>
              <a:rPr lang="en-US" sz="2700" dirty="0" smtClean="0"/>
              <a:t>.</a:t>
            </a:r>
          </a:p>
          <a:p>
            <a:pPr>
              <a:lnSpc>
                <a:spcPct val="93000"/>
              </a:lnSpc>
            </a:pPr>
            <a:r>
              <a:rPr lang="en-US" sz="2700" dirty="0" smtClean="0"/>
              <a:t>The most important magnitude is the </a:t>
            </a:r>
            <a:r>
              <a:rPr lang="en-US" sz="2700" dirty="0">
                <a:solidFill>
                  <a:srgbClr val="0000FF"/>
                </a:solidFill>
              </a:rPr>
              <a:t>smallest important</a:t>
            </a:r>
            <a:r>
              <a:rPr lang="en-US" sz="2700" dirty="0" smtClean="0"/>
              <a:t>.</a:t>
            </a:r>
          </a:p>
          <a:p>
            <a:pPr lvl="1">
              <a:lnSpc>
                <a:spcPct val="93000"/>
              </a:lnSpc>
            </a:pPr>
            <a:r>
              <a:rPr lang="en-US" sz="2500" dirty="0" smtClean="0"/>
              <a:t>There are two </a:t>
            </a:r>
            <a:r>
              <a:rPr lang="en-US" sz="2500" dirty="0" smtClean="0">
                <a:solidFill>
                  <a:srgbClr val="0000FF"/>
                </a:solidFill>
              </a:rPr>
              <a:t>equal and opposite</a:t>
            </a:r>
            <a:r>
              <a:rPr lang="en-US" sz="2500" dirty="0" smtClean="0"/>
              <a:t> smallest </a:t>
            </a:r>
            <a:r>
              <a:rPr lang="en-US" sz="2500" dirty="0" err="1" smtClean="0"/>
              <a:t>importants</a:t>
            </a:r>
            <a:r>
              <a:rPr lang="en-US" sz="2500" dirty="0" smtClean="0"/>
              <a:t>: beneficial and harmful, or positive and negative, or increase and decrease.</a:t>
            </a:r>
          </a:p>
          <a:p>
            <a:pPr lvl="1">
              <a:lnSpc>
                <a:spcPct val="93000"/>
              </a:lnSpc>
            </a:pPr>
            <a:r>
              <a:rPr lang="en-US" sz="2500" dirty="0" smtClean="0"/>
              <a:t>Any magnitude between the smallest </a:t>
            </a:r>
            <a:r>
              <a:rPr lang="en-US" sz="2500" dirty="0" err="1" smtClean="0"/>
              <a:t>importants</a:t>
            </a:r>
            <a:r>
              <a:rPr lang="en-US" sz="2500" dirty="0" smtClean="0"/>
              <a:t> is </a:t>
            </a:r>
            <a:r>
              <a:rPr lang="en-US" sz="2500" i="1" dirty="0" smtClean="0">
                <a:solidFill>
                  <a:srgbClr val="0000FF"/>
                </a:solidFill>
              </a:rPr>
              <a:t>trivial</a:t>
            </a:r>
            <a:r>
              <a:rPr lang="en-US" sz="2500" dirty="0" smtClean="0"/>
              <a:t>.</a:t>
            </a:r>
          </a:p>
          <a:p>
            <a:pPr lvl="1">
              <a:lnSpc>
                <a:spcPct val="93000"/>
              </a:lnSpc>
            </a:pPr>
            <a:r>
              <a:rPr lang="en-US" sz="2500" dirty="0" smtClean="0"/>
              <a:t>Otherwise it is </a:t>
            </a:r>
            <a:r>
              <a:rPr lang="en-US" sz="2500" i="1" dirty="0" smtClean="0">
                <a:solidFill>
                  <a:srgbClr val="0000FF"/>
                </a:solidFill>
              </a:rPr>
              <a:t>small, moderate, large, very large</a:t>
            </a:r>
            <a:r>
              <a:rPr lang="en-US" sz="2500" i="1" dirty="0" smtClean="0"/>
              <a:t>, </a:t>
            </a:r>
            <a:r>
              <a:rPr lang="en-US" sz="2500" dirty="0" smtClean="0"/>
              <a:t>or</a:t>
            </a:r>
            <a:r>
              <a:rPr lang="en-US" sz="2500" i="1" dirty="0" smtClean="0"/>
              <a:t> </a:t>
            </a:r>
            <a:r>
              <a:rPr lang="en-US" sz="2500" i="1" dirty="0" smtClean="0">
                <a:solidFill>
                  <a:srgbClr val="0000FF"/>
                </a:solidFill>
              </a:rPr>
              <a:t>huge</a:t>
            </a:r>
            <a:r>
              <a:rPr lang="en-US" sz="2500" dirty="0" smtClean="0"/>
              <a:t>.</a:t>
            </a:r>
          </a:p>
          <a:p>
            <a:pPr lvl="2">
              <a:lnSpc>
                <a:spcPct val="93000"/>
              </a:lnSpc>
            </a:pPr>
            <a:r>
              <a:rPr lang="en-US" sz="2400" dirty="0" smtClean="0"/>
              <a:t>Jacob Cohen was the pioneer of magnitudes, but he stopped at </a:t>
            </a:r>
            <a:r>
              <a:rPr lang="en-US" sz="2400" i="1" dirty="0" smtClean="0"/>
              <a:t>large</a:t>
            </a:r>
            <a:r>
              <a:rPr lang="en-US" sz="2400" dirty="0" smtClean="0"/>
              <a:t>.</a:t>
            </a:r>
          </a:p>
          <a:p>
            <a:pPr lvl="2">
              <a:lnSpc>
                <a:spcPct val="93000"/>
              </a:lnSpc>
            </a:pPr>
            <a:r>
              <a:rPr lang="en-US" sz="2400" dirty="0" smtClean="0"/>
              <a:t>And he made mistakes with his "d", as we will see!</a:t>
            </a:r>
          </a:p>
          <a:p>
            <a:pPr>
              <a:lnSpc>
                <a:spcPct val="93000"/>
              </a:lnSpc>
            </a:pPr>
            <a:r>
              <a:rPr lang="en-US" sz="2700" dirty="0" smtClean="0"/>
              <a:t>This slideshow identifies these </a:t>
            </a:r>
            <a:r>
              <a:rPr lang="en-US" sz="2700" dirty="0"/>
              <a:t>magnitudes </a:t>
            </a:r>
            <a:r>
              <a:rPr lang="en-US" sz="2700" dirty="0" smtClean="0"/>
              <a:t>for </a:t>
            </a:r>
            <a:r>
              <a:rPr lang="en-US" sz="2700" dirty="0"/>
              <a:t>various </a:t>
            </a:r>
            <a:r>
              <a:rPr lang="en-US" sz="2700" dirty="0" smtClean="0"/>
              <a:t>effects.</a:t>
            </a:r>
            <a:endParaRPr lang="en-US" sz="2700" dirty="0"/>
          </a:p>
          <a:p>
            <a:pPr lvl="2">
              <a:lnSpc>
                <a:spcPct val="93000"/>
              </a:lnSpc>
            </a:pPr>
            <a:endParaRPr lang="en-US" sz="24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04528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2" y="159570"/>
            <a:ext cx="9083435" cy="629376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18662" y="0"/>
            <a:ext cx="6713578" cy="6858000"/>
          </a:xfrm>
          <a:prstGeom prst="rect">
            <a:avLst/>
          </a:prstGeom>
          <a:solidFill>
            <a:srgbClr val="BFBFBF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387013" y="4182820"/>
            <a:ext cx="4857395" cy="1211356"/>
            <a:chOff x="3387013" y="4173489"/>
            <a:chExt cx="4857395" cy="1211356"/>
          </a:xfrm>
        </p:grpSpPr>
        <p:grpSp>
          <p:nvGrpSpPr>
            <p:cNvPr id="12" name="Group 11"/>
            <p:cNvGrpSpPr/>
            <p:nvPr/>
          </p:nvGrpSpPr>
          <p:grpSpPr>
            <a:xfrm>
              <a:off x="3387013" y="4173489"/>
              <a:ext cx="3001210" cy="430499"/>
              <a:chOff x="3387013" y="4680002"/>
              <a:chExt cx="3001210" cy="430499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3387013" y="4680002"/>
                <a:ext cx="3001210" cy="430499"/>
              </a:xfrm>
              <a:prstGeom prst="rect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84468" y="4752377"/>
                <a:ext cx="2847975" cy="285750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19" name="Rectangle 18"/>
            <p:cNvSpPr/>
            <p:nvPr/>
          </p:nvSpPr>
          <p:spPr bwMode="auto">
            <a:xfrm>
              <a:off x="6873240" y="5179278"/>
              <a:ext cx="1371168" cy="205567"/>
            </a:xfrm>
            <a:prstGeom prst="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 bwMode="auto">
            <a:xfrm>
              <a:off x="6386714" y="4606013"/>
              <a:ext cx="485018" cy="58296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" name="Rectangle 26"/>
          <p:cNvSpPr/>
          <p:nvPr/>
        </p:nvSpPr>
        <p:spPr>
          <a:xfrm>
            <a:off x="962049" y="2980918"/>
            <a:ext cx="4982454" cy="360099"/>
          </a:xfrm>
          <a:prstGeom prst="rect">
            <a:avLst/>
          </a:prstGeom>
          <a:solidFill>
            <a:schemeClr val="bg1"/>
          </a:solidFill>
        </p:spPr>
        <p:txBody>
          <a:bodyPr wrap="none" t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600" dirty="0" smtClean="0">
                <a:latin typeface="+mn-lt"/>
              </a:rPr>
              <a:t>Where to find a link to this presentation:</a:t>
            </a:r>
            <a:endParaRPr lang="en-AU" sz="2600" dirty="0">
              <a:latin typeface="+mn-lt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958085" y="3337168"/>
            <a:ext cx="8006403" cy="1305511"/>
            <a:chOff x="958085" y="3337168"/>
            <a:chExt cx="8006403" cy="1305511"/>
          </a:xfrm>
        </p:grpSpPr>
        <p:grpSp>
          <p:nvGrpSpPr>
            <p:cNvPr id="3" name="Group 2"/>
            <p:cNvGrpSpPr/>
            <p:nvPr/>
          </p:nvGrpSpPr>
          <p:grpSpPr>
            <a:xfrm>
              <a:off x="958085" y="3337168"/>
              <a:ext cx="5430137" cy="522332"/>
              <a:chOff x="1912776" y="3429000"/>
              <a:chExt cx="4475446" cy="430499"/>
            </a:xfrm>
          </p:grpSpPr>
          <p:sp>
            <p:nvSpPr>
              <p:cNvPr id="10" name="Rectangle 9"/>
              <p:cNvSpPr/>
              <p:nvPr/>
            </p:nvSpPr>
            <p:spPr bwMode="auto">
              <a:xfrm>
                <a:off x="1912776" y="3429000"/>
                <a:ext cx="4475446" cy="430499"/>
              </a:xfrm>
              <a:prstGeom prst="rect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89043" y="3511025"/>
                <a:ext cx="4343400" cy="304800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13" name="Rectangle 12"/>
            <p:cNvSpPr/>
            <p:nvPr/>
          </p:nvSpPr>
          <p:spPr bwMode="auto">
            <a:xfrm>
              <a:off x="6876256" y="4437112"/>
              <a:ext cx="2088232" cy="205567"/>
            </a:xfrm>
            <a:prstGeom prst="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5" name="Straight Connector 14"/>
            <p:cNvCxnSpPr>
              <a:endCxn id="13" idx="1"/>
            </p:cNvCxnSpPr>
            <p:nvPr/>
          </p:nvCxnSpPr>
          <p:spPr bwMode="auto">
            <a:xfrm>
              <a:off x="6388222" y="3859500"/>
              <a:ext cx="485018" cy="58296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" name="Group 24"/>
          <p:cNvGrpSpPr/>
          <p:nvPr/>
        </p:nvGrpSpPr>
        <p:grpSpPr>
          <a:xfrm>
            <a:off x="3713584" y="2536737"/>
            <a:ext cx="4314800" cy="1212360"/>
            <a:chOff x="3713584" y="2536737"/>
            <a:chExt cx="4314800" cy="1212360"/>
          </a:xfrm>
        </p:grpSpPr>
        <p:grpSp>
          <p:nvGrpSpPr>
            <p:cNvPr id="2" name="Group 1"/>
            <p:cNvGrpSpPr/>
            <p:nvPr/>
          </p:nvGrpSpPr>
          <p:grpSpPr>
            <a:xfrm>
              <a:off x="3713584" y="2536737"/>
              <a:ext cx="2674638" cy="430499"/>
              <a:chOff x="3713584" y="2278420"/>
              <a:chExt cx="2674638" cy="430499"/>
            </a:xfrm>
          </p:grpSpPr>
          <p:sp>
            <p:nvSpPr>
              <p:cNvPr id="9" name="Rectangle 8"/>
              <p:cNvSpPr/>
              <p:nvPr/>
            </p:nvSpPr>
            <p:spPr bwMode="auto">
              <a:xfrm>
                <a:off x="3713584" y="2278420"/>
                <a:ext cx="2674638" cy="430499"/>
              </a:xfrm>
              <a:prstGeom prst="rect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17843" y="2338221"/>
                <a:ext cx="2514600" cy="333375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16" name="Rectangle 15"/>
            <p:cNvSpPr/>
            <p:nvPr/>
          </p:nvSpPr>
          <p:spPr bwMode="auto">
            <a:xfrm>
              <a:off x="6855873" y="3543530"/>
              <a:ext cx="1172511" cy="205567"/>
            </a:xfrm>
            <a:prstGeom prst="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 bwMode="auto">
            <a:xfrm>
              <a:off x="6370855" y="2958998"/>
              <a:ext cx="485018" cy="58296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67738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588" y="44451"/>
            <a:ext cx="8912225" cy="6336877"/>
          </a:xfrm>
        </p:spPr>
        <p:txBody>
          <a:bodyPr/>
          <a:lstStyle/>
          <a:p>
            <a:pPr marL="0" indent="0">
              <a:buFont typeface="Symbol" pitchFamily="18" charset="2"/>
              <a:buNone/>
              <a:defRPr/>
            </a:pPr>
            <a:r>
              <a:rPr lang="en-AU" altLang="en-AU" b="1" dirty="0">
                <a:solidFill>
                  <a:srgbClr val="FF0066"/>
                </a:solidFill>
              </a:rPr>
              <a:t>Differences or Changes in the Mean</a:t>
            </a:r>
          </a:p>
          <a:p>
            <a:pPr>
              <a:defRPr/>
            </a:pPr>
            <a:r>
              <a:rPr lang="en-AU" altLang="en-AU" dirty="0" smtClean="0"/>
              <a:t>This is the </a:t>
            </a:r>
            <a:r>
              <a:rPr lang="en-AU" altLang="en-AU" dirty="0"/>
              <a:t>most common effect </a:t>
            </a:r>
            <a:r>
              <a:rPr lang="en-AU" altLang="en-AU" dirty="0" smtClean="0"/>
              <a:t>statistic for</a:t>
            </a:r>
            <a:br>
              <a:rPr lang="en-AU" altLang="en-AU" dirty="0" smtClean="0"/>
            </a:br>
            <a:r>
              <a:rPr lang="en-AU" altLang="en-AU" dirty="0" smtClean="0"/>
              <a:t>numbers with </a:t>
            </a:r>
            <a:r>
              <a:rPr lang="en-AU" altLang="en-AU" dirty="0"/>
              <a:t>decimals (continuous variables).</a:t>
            </a:r>
          </a:p>
          <a:p>
            <a:pPr>
              <a:defRPr/>
            </a:pPr>
            <a:r>
              <a:rPr lang="en-AU" altLang="en-AU" i="1" dirty="0">
                <a:solidFill>
                  <a:srgbClr val="0000FF"/>
                </a:solidFill>
              </a:rPr>
              <a:t>Difference</a:t>
            </a:r>
            <a:r>
              <a:rPr lang="en-AU" altLang="en-AU" dirty="0"/>
              <a:t> when comparing </a:t>
            </a:r>
            <a:br>
              <a:rPr lang="en-AU" altLang="en-AU" dirty="0"/>
            </a:br>
            <a:r>
              <a:rPr lang="en-AU" altLang="en-AU" dirty="0"/>
              <a:t>different groups, e.g., patients </a:t>
            </a:r>
            <a:r>
              <a:rPr lang="en-AU" altLang="en-AU" dirty="0" err="1"/>
              <a:t>vs</a:t>
            </a:r>
            <a:r>
              <a:rPr lang="en-AU" altLang="en-AU" dirty="0"/>
              <a:t> healthy.</a:t>
            </a:r>
          </a:p>
          <a:p>
            <a:pPr>
              <a:defRPr/>
            </a:pPr>
            <a:r>
              <a:rPr lang="en-AU" altLang="en-AU" i="1" dirty="0" smtClean="0">
                <a:solidFill>
                  <a:srgbClr val="0000FF"/>
                </a:solidFill>
              </a:rPr>
              <a:t>Change</a:t>
            </a:r>
            <a:r>
              <a:rPr lang="en-AU" altLang="en-AU" dirty="0" smtClean="0"/>
              <a:t> </a:t>
            </a:r>
            <a:r>
              <a:rPr lang="en-AU" altLang="en-AU" dirty="0"/>
              <a:t>when tracking the same subjects.</a:t>
            </a:r>
          </a:p>
          <a:p>
            <a:pPr>
              <a:defRPr/>
            </a:pPr>
            <a:r>
              <a:rPr lang="en-AU" altLang="en-AU" i="1" dirty="0">
                <a:solidFill>
                  <a:srgbClr val="0000FF"/>
                </a:solidFill>
              </a:rPr>
              <a:t>Difference in the changes</a:t>
            </a:r>
            <a:r>
              <a:rPr lang="en-AU" altLang="en-AU" dirty="0"/>
              <a:t> in controlled trials</a:t>
            </a:r>
            <a:r>
              <a:rPr lang="en-AU" altLang="en-AU" dirty="0" smtClean="0"/>
              <a:t>.</a:t>
            </a:r>
          </a:p>
          <a:p>
            <a:pPr marL="0" indent="0">
              <a:buNone/>
              <a:defRPr/>
            </a:pPr>
            <a:r>
              <a:rPr lang="en-US" altLang="en-US" b="1" dirty="0"/>
              <a:t>Standardization for Effects on </a:t>
            </a:r>
            <a:r>
              <a:rPr lang="en-US" altLang="en-US" b="1" dirty="0" smtClean="0"/>
              <a:t>Means</a:t>
            </a:r>
            <a:endParaRPr lang="en-AU" altLang="en-AU" dirty="0"/>
          </a:p>
          <a:p>
            <a:pPr>
              <a:defRPr/>
            </a:pPr>
            <a:r>
              <a:rPr lang="en-AU" altLang="en-AU" dirty="0"/>
              <a:t>The </a:t>
            </a:r>
            <a:r>
              <a:rPr lang="en-AU" altLang="en-AU" dirty="0">
                <a:solidFill>
                  <a:srgbClr val="0000FF"/>
                </a:solidFill>
              </a:rPr>
              <a:t>between-subject standard deviation</a:t>
            </a:r>
            <a:r>
              <a:rPr lang="en-AU" altLang="en-AU" dirty="0"/>
              <a:t/>
            </a:r>
            <a:br>
              <a:rPr lang="en-AU" altLang="en-AU" dirty="0"/>
            </a:br>
            <a:r>
              <a:rPr lang="en-AU" altLang="en-AU" dirty="0"/>
              <a:t>provides default thresholds for important</a:t>
            </a:r>
            <a:br>
              <a:rPr lang="en-AU" altLang="en-AU" dirty="0"/>
            </a:br>
            <a:r>
              <a:rPr lang="en-AU" altLang="en-AU" dirty="0"/>
              <a:t>differences and changes.</a:t>
            </a:r>
          </a:p>
          <a:p>
            <a:pPr lvl="1">
              <a:defRPr/>
            </a:pPr>
            <a:r>
              <a:rPr lang="en-AU" altLang="en-AU" dirty="0"/>
              <a:t>You think about the effect (</a:t>
            </a:r>
            <a:r>
              <a:rPr lang="en-US" dirty="0">
                <a:sym typeface="Symbol" pitchFamily="18" charset="2"/>
              </a:rPr>
              <a:t></a:t>
            </a:r>
            <a:r>
              <a:rPr lang="en-US" dirty="0"/>
              <a:t>mean)</a:t>
            </a:r>
            <a:r>
              <a:rPr lang="en-AU" altLang="en-AU" dirty="0"/>
              <a:t> in terms of a</a:t>
            </a:r>
            <a:br>
              <a:rPr lang="en-AU" altLang="en-AU" dirty="0"/>
            </a:br>
            <a:r>
              <a:rPr lang="en-AU" altLang="en-AU" dirty="0"/>
              <a:t>fraction or multiple of the </a:t>
            </a:r>
            <a:r>
              <a:rPr lang="en-AU" altLang="en-AU" dirty="0" smtClean="0"/>
              <a:t>SD: </a:t>
            </a:r>
            <a:r>
              <a:rPr lang="en-US" dirty="0" smtClean="0">
                <a:solidFill>
                  <a:srgbClr val="0000FF"/>
                </a:solidFill>
                <a:sym typeface="Symbol" pitchFamily="18" charset="2"/>
              </a:rPr>
              <a:t></a:t>
            </a:r>
            <a:r>
              <a:rPr lang="en-US" dirty="0" smtClean="0">
                <a:solidFill>
                  <a:srgbClr val="0000FF"/>
                </a:solidFill>
              </a:rPr>
              <a:t>mean/SD</a:t>
            </a:r>
            <a:r>
              <a:rPr lang="en-AU" altLang="en-AU" dirty="0" smtClean="0"/>
              <a:t>.</a:t>
            </a:r>
          </a:p>
          <a:p>
            <a:pPr lvl="1">
              <a:defRPr/>
            </a:pPr>
            <a:r>
              <a:rPr lang="en-AU" altLang="en-AU" dirty="0" smtClean="0"/>
              <a:t>The </a:t>
            </a:r>
            <a:r>
              <a:rPr lang="en-AU" altLang="en-AU" dirty="0"/>
              <a:t>effect is said to be </a:t>
            </a:r>
            <a:r>
              <a:rPr lang="en-AU" altLang="en-AU" dirty="0">
                <a:solidFill>
                  <a:srgbClr val="0000FF"/>
                </a:solidFill>
              </a:rPr>
              <a:t>standardized</a:t>
            </a:r>
            <a:r>
              <a:rPr lang="en-AU" altLang="en-AU" dirty="0" smtClean="0"/>
              <a:t>.</a:t>
            </a:r>
          </a:p>
          <a:p>
            <a:pPr lvl="1">
              <a:defRPr/>
            </a:pPr>
            <a:r>
              <a:rPr lang="en-US" dirty="0">
                <a:sym typeface="Symbol" pitchFamily="18" charset="2"/>
              </a:rPr>
              <a:t></a:t>
            </a:r>
            <a:r>
              <a:rPr lang="en-US" dirty="0"/>
              <a:t>mean/SD is </a:t>
            </a:r>
            <a:r>
              <a:rPr lang="en-US" dirty="0">
                <a:solidFill>
                  <a:srgbClr val="0000FF"/>
                </a:solidFill>
              </a:rPr>
              <a:t>Cohen's </a:t>
            </a:r>
            <a:r>
              <a:rPr lang="en-US" dirty="0" smtClean="0">
                <a:solidFill>
                  <a:srgbClr val="0000FF"/>
                </a:solidFill>
              </a:rPr>
              <a:t>d</a:t>
            </a:r>
            <a:r>
              <a:rPr lang="en-US" dirty="0" smtClean="0"/>
              <a:t>.</a:t>
            </a:r>
            <a:endParaRPr lang="en-AU" altLang="en-AU" dirty="0"/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6911975" y="3306763"/>
            <a:ext cx="2024063" cy="2574925"/>
            <a:chOff x="4354" y="2219"/>
            <a:chExt cx="1275" cy="1622"/>
          </a:xfrm>
        </p:grpSpPr>
        <p:sp>
          <p:nvSpPr>
            <p:cNvPr id="16439" name="Rectangle 60"/>
            <p:cNvSpPr>
              <a:spLocks noChangeArrowheads="1"/>
            </p:cNvSpPr>
            <p:nvPr/>
          </p:nvSpPr>
          <p:spPr bwMode="auto">
            <a:xfrm>
              <a:off x="4898" y="3574"/>
              <a:ext cx="327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7" rIns="19050" bIns="26987">
              <a:spAutoFit/>
            </a:bodyPr>
            <a:lstStyle/>
            <a:p>
              <a:pPr algn="ctr" defTabSz="762000" eaLnBrk="0" hangingPunct="0">
                <a:tabLst>
                  <a:tab pos="355600" algn="l"/>
                  <a:tab pos="711200" algn="l"/>
                  <a:tab pos="1079500" algn="l"/>
                </a:tabLst>
              </a:pPr>
              <a:r>
                <a:rPr lang="en-US" sz="2400">
                  <a:solidFill>
                    <a:srgbClr val="990000"/>
                  </a:solidFill>
                  <a:latin typeface="Arial Narrow" pitchFamily="34" charset="0"/>
                </a:rPr>
                <a:t>Trial</a:t>
              </a:r>
            </a:p>
          </p:txBody>
        </p:sp>
        <p:sp>
          <p:nvSpPr>
            <p:cNvPr id="16440" name="Rectangle 61"/>
            <p:cNvSpPr>
              <a:spLocks noChangeArrowheads="1"/>
            </p:cNvSpPr>
            <p:nvPr/>
          </p:nvSpPr>
          <p:spPr bwMode="auto">
            <a:xfrm>
              <a:off x="4354" y="2219"/>
              <a:ext cx="621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7" rIns="19050" bIns="26987">
              <a:spAutoFit/>
            </a:bodyPr>
            <a:lstStyle/>
            <a:p>
              <a:pPr algn="r" defTabSz="762000" eaLnBrk="0" hangingPunct="0">
                <a:tabLst>
                  <a:tab pos="355600" algn="l"/>
                  <a:tab pos="711200" algn="l"/>
                  <a:tab pos="1079500" algn="l"/>
                </a:tabLst>
              </a:pPr>
              <a:r>
                <a:rPr lang="en-US" sz="2400">
                  <a:solidFill>
                    <a:srgbClr val="990000"/>
                  </a:solidFill>
                  <a:latin typeface="Arial Narrow" pitchFamily="34" charset="0"/>
                </a:rPr>
                <a:t>Strength</a:t>
              </a:r>
            </a:p>
          </p:txBody>
        </p:sp>
        <p:sp>
          <p:nvSpPr>
            <p:cNvPr id="16441" name="Rectangle 62"/>
            <p:cNvSpPr>
              <a:spLocks noChangeArrowheads="1"/>
            </p:cNvSpPr>
            <p:nvPr/>
          </p:nvSpPr>
          <p:spPr bwMode="auto">
            <a:xfrm flipH="1">
              <a:off x="4458" y="2487"/>
              <a:ext cx="1144" cy="918"/>
            </a:xfrm>
            <a:prstGeom prst="rect">
              <a:avLst/>
            </a:prstGeom>
            <a:solidFill>
              <a:srgbClr val="C0C0C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r>
                <a:rPr lang="en-US" sz="2400">
                  <a:solidFill>
                    <a:schemeClr val="tx2"/>
                  </a:solidFill>
                  <a:latin typeface="Arial Narrow" pitchFamily="34" charset="0"/>
                </a:rPr>
                <a:t> </a:t>
              </a:r>
            </a:p>
          </p:txBody>
        </p:sp>
        <p:grpSp>
          <p:nvGrpSpPr>
            <p:cNvPr id="16442" name="Group 8"/>
            <p:cNvGrpSpPr>
              <a:grpSpLocks/>
            </p:cNvGrpSpPr>
            <p:nvPr/>
          </p:nvGrpSpPr>
          <p:grpSpPr bwMode="auto">
            <a:xfrm>
              <a:off x="4373" y="2487"/>
              <a:ext cx="51" cy="919"/>
              <a:chOff x="4373" y="2296"/>
              <a:chExt cx="51" cy="919"/>
            </a:xfrm>
          </p:grpSpPr>
          <p:sp>
            <p:nvSpPr>
              <p:cNvPr id="16475" name="Line 109"/>
              <p:cNvSpPr>
                <a:spLocks noChangeShapeType="1"/>
              </p:cNvSpPr>
              <p:nvPr/>
            </p:nvSpPr>
            <p:spPr bwMode="auto">
              <a:xfrm flipH="1">
                <a:off x="4373" y="3120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76" name="Line 110"/>
              <p:cNvSpPr>
                <a:spLocks noChangeShapeType="1"/>
              </p:cNvSpPr>
              <p:nvPr/>
            </p:nvSpPr>
            <p:spPr bwMode="auto">
              <a:xfrm flipH="1">
                <a:off x="4373" y="2942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77" name="Line 111"/>
              <p:cNvSpPr>
                <a:spLocks noChangeShapeType="1"/>
              </p:cNvSpPr>
              <p:nvPr/>
            </p:nvSpPr>
            <p:spPr bwMode="auto">
              <a:xfrm flipH="1">
                <a:off x="4373" y="2754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78" name="Line 112"/>
              <p:cNvSpPr>
                <a:spLocks noChangeShapeType="1"/>
              </p:cNvSpPr>
              <p:nvPr/>
            </p:nvSpPr>
            <p:spPr bwMode="auto">
              <a:xfrm flipH="1">
                <a:off x="4373" y="2576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79" name="Line 113"/>
              <p:cNvSpPr>
                <a:spLocks noChangeShapeType="1"/>
              </p:cNvSpPr>
              <p:nvPr/>
            </p:nvSpPr>
            <p:spPr bwMode="auto">
              <a:xfrm flipH="1">
                <a:off x="4373" y="2388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0" name="Line 114"/>
              <p:cNvSpPr>
                <a:spLocks noChangeShapeType="1"/>
              </p:cNvSpPr>
              <p:nvPr/>
            </p:nvSpPr>
            <p:spPr bwMode="auto">
              <a:xfrm flipV="1">
                <a:off x="4424" y="2296"/>
                <a:ext cx="0" cy="91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443" name="Rectangle 130"/>
            <p:cNvSpPr>
              <a:spLocks noChangeArrowheads="1"/>
            </p:cNvSpPr>
            <p:nvPr/>
          </p:nvSpPr>
          <p:spPr bwMode="auto">
            <a:xfrm>
              <a:off x="4559" y="3407"/>
              <a:ext cx="214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7" rIns="19050" bIns="26987">
              <a:spAutoFit/>
            </a:bodyPr>
            <a:lstStyle/>
            <a:p>
              <a:pPr algn="ctr" defTabSz="762000" eaLnBrk="0" hangingPunct="0">
                <a:tabLst>
                  <a:tab pos="355600" algn="l"/>
                  <a:tab pos="711200" algn="l"/>
                  <a:tab pos="1079500" algn="l"/>
                </a:tabLst>
              </a:pPr>
              <a:r>
                <a:rPr lang="en-US" sz="2000">
                  <a:solidFill>
                    <a:srgbClr val="990000"/>
                  </a:solidFill>
                  <a:latin typeface="Arial Narrow" pitchFamily="34" charset="0"/>
                </a:rPr>
                <a:t>pre</a:t>
              </a:r>
            </a:p>
          </p:txBody>
        </p:sp>
        <p:sp>
          <p:nvSpPr>
            <p:cNvPr id="16444" name="Rectangle 131"/>
            <p:cNvSpPr>
              <a:spLocks noChangeArrowheads="1"/>
            </p:cNvSpPr>
            <p:nvPr/>
          </p:nvSpPr>
          <p:spPr bwMode="auto">
            <a:xfrm>
              <a:off x="4885" y="3407"/>
              <a:ext cx="345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7" rIns="19050" bIns="26987">
              <a:spAutoFit/>
            </a:bodyPr>
            <a:lstStyle/>
            <a:p>
              <a:pPr algn="ctr" defTabSz="762000" eaLnBrk="0" hangingPunct="0">
                <a:tabLst>
                  <a:tab pos="355600" algn="l"/>
                  <a:tab pos="711200" algn="l"/>
                  <a:tab pos="1079500" algn="l"/>
                </a:tabLst>
              </a:pPr>
              <a:r>
                <a:rPr lang="en-US" sz="2000">
                  <a:solidFill>
                    <a:srgbClr val="990000"/>
                  </a:solidFill>
                  <a:latin typeface="Arial Narrow" pitchFamily="34" charset="0"/>
                </a:rPr>
                <a:t>post1</a:t>
              </a:r>
            </a:p>
          </p:txBody>
        </p:sp>
        <p:sp>
          <p:nvSpPr>
            <p:cNvPr id="16445" name="Line 143"/>
            <p:cNvSpPr>
              <a:spLocks noChangeShapeType="1"/>
            </p:cNvSpPr>
            <p:nvPr/>
          </p:nvSpPr>
          <p:spPr bwMode="auto">
            <a:xfrm>
              <a:off x="4662" y="3405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6" name="Line 144"/>
            <p:cNvSpPr>
              <a:spLocks noChangeShapeType="1"/>
            </p:cNvSpPr>
            <p:nvPr/>
          </p:nvSpPr>
          <p:spPr bwMode="auto">
            <a:xfrm>
              <a:off x="5057" y="3406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7" name="Line 122"/>
            <p:cNvSpPr>
              <a:spLocks noChangeShapeType="1"/>
            </p:cNvSpPr>
            <p:nvPr/>
          </p:nvSpPr>
          <p:spPr bwMode="auto">
            <a:xfrm flipH="1">
              <a:off x="4665" y="2838"/>
              <a:ext cx="396" cy="326"/>
            </a:xfrm>
            <a:prstGeom prst="line">
              <a:avLst/>
            </a:prstGeom>
            <a:noFill/>
            <a:ln w="19050">
              <a:solidFill>
                <a:srgbClr val="D600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448" name="Group 20"/>
            <p:cNvGrpSpPr>
              <a:grpSpLocks/>
            </p:cNvGrpSpPr>
            <p:nvPr/>
          </p:nvGrpSpPr>
          <p:grpSpPr bwMode="auto">
            <a:xfrm>
              <a:off x="4644" y="2999"/>
              <a:ext cx="48" cy="340"/>
              <a:chOff x="4644" y="1207"/>
              <a:chExt cx="48" cy="605"/>
            </a:xfrm>
          </p:grpSpPr>
          <p:grpSp>
            <p:nvGrpSpPr>
              <p:cNvPr id="16469" name="Group 139"/>
              <p:cNvGrpSpPr>
                <a:grpSpLocks/>
              </p:cNvGrpSpPr>
              <p:nvPr/>
            </p:nvGrpSpPr>
            <p:grpSpPr bwMode="auto">
              <a:xfrm>
                <a:off x="4644" y="1207"/>
                <a:ext cx="48" cy="302"/>
                <a:chOff x="4638" y="1293"/>
                <a:chExt cx="48" cy="489"/>
              </a:xfrm>
            </p:grpSpPr>
            <p:sp>
              <p:nvSpPr>
                <p:cNvPr id="16473" name="Line 135"/>
                <p:cNvSpPr>
                  <a:spLocks noChangeShapeType="1"/>
                </p:cNvSpPr>
                <p:nvPr/>
              </p:nvSpPr>
              <p:spPr bwMode="auto">
                <a:xfrm flipV="1">
                  <a:off x="4662" y="1296"/>
                  <a:ext cx="0" cy="48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74" name="Line 138"/>
                <p:cNvSpPr>
                  <a:spLocks noChangeShapeType="1"/>
                </p:cNvSpPr>
                <p:nvPr/>
              </p:nvSpPr>
              <p:spPr bwMode="auto">
                <a:xfrm>
                  <a:off x="4638" y="1293"/>
                  <a:ext cx="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470" name="Group 139"/>
              <p:cNvGrpSpPr>
                <a:grpSpLocks/>
              </p:cNvGrpSpPr>
              <p:nvPr/>
            </p:nvGrpSpPr>
            <p:grpSpPr bwMode="auto">
              <a:xfrm flipV="1">
                <a:off x="4644" y="1510"/>
                <a:ext cx="48" cy="302"/>
                <a:chOff x="4638" y="1293"/>
                <a:chExt cx="48" cy="489"/>
              </a:xfrm>
            </p:grpSpPr>
            <p:sp>
              <p:nvSpPr>
                <p:cNvPr id="16471" name="Line 135"/>
                <p:cNvSpPr>
                  <a:spLocks noChangeShapeType="1"/>
                </p:cNvSpPr>
                <p:nvPr/>
              </p:nvSpPr>
              <p:spPr bwMode="auto">
                <a:xfrm flipV="1">
                  <a:off x="4662" y="1296"/>
                  <a:ext cx="0" cy="48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72" name="Line 138"/>
                <p:cNvSpPr>
                  <a:spLocks noChangeShapeType="1"/>
                </p:cNvSpPr>
                <p:nvPr/>
              </p:nvSpPr>
              <p:spPr bwMode="auto">
                <a:xfrm>
                  <a:off x="4638" y="1293"/>
                  <a:ext cx="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6449" name="Oval 133"/>
            <p:cNvSpPr>
              <a:spLocks noChangeArrowheads="1"/>
            </p:cNvSpPr>
            <p:nvPr/>
          </p:nvSpPr>
          <p:spPr bwMode="auto">
            <a:xfrm>
              <a:off x="4621" y="3122"/>
              <a:ext cx="91" cy="91"/>
            </a:xfrm>
            <a:prstGeom prst="ellipse">
              <a:avLst/>
            </a:prstGeom>
            <a:solidFill>
              <a:srgbClr val="D6009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/>
            </a:p>
          </p:txBody>
        </p:sp>
        <p:sp>
          <p:nvSpPr>
            <p:cNvPr id="16450" name="Rectangle 131"/>
            <p:cNvSpPr>
              <a:spLocks noChangeArrowheads="1"/>
            </p:cNvSpPr>
            <p:nvPr/>
          </p:nvSpPr>
          <p:spPr bwMode="auto">
            <a:xfrm>
              <a:off x="5284" y="3407"/>
              <a:ext cx="345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7" rIns="19050" bIns="26987">
              <a:spAutoFit/>
            </a:bodyPr>
            <a:lstStyle/>
            <a:p>
              <a:pPr algn="ctr" defTabSz="762000" eaLnBrk="0" hangingPunct="0">
                <a:tabLst>
                  <a:tab pos="355600" algn="l"/>
                  <a:tab pos="711200" algn="l"/>
                  <a:tab pos="1079500" algn="l"/>
                </a:tabLst>
              </a:pPr>
              <a:r>
                <a:rPr lang="en-US" sz="2000">
                  <a:solidFill>
                    <a:srgbClr val="990000"/>
                  </a:solidFill>
                  <a:latin typeface="Arial Narrow" pitchFamily="34" charset="0"/>
                </a:rPr>
                <a:t>post2</a:t>
              </a:r>
            </a:p>
          </p:txBody>
        </p:sp>
        <p:sp>
          <p:nvSpPr>
            <p:cNvPr id="16451" name="Line 144"/>
            <p:cNvSpPr>
              <a:spLocks noChangeShapeType="1"/>
            </p:cNvSpPr>
            <p:nvPr/>
          </p:nvSpPr>
          <p:spPr bwMode="auto">
            <a:xfrm>
              <a:off x="5456" y="3406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2" name="Line 122"/>
            <p:cNvSpPr>
              <a:spLocks noChangeShapeType="1"/>
            </p:cNvSpPr>
            <p:nvPr/>
          </p:nvSpPr>
          <p:spPr bwMode="auto">
            <a:xfrm flipH="1">
              <a:off x="5052" y="2745"/>
              <a:ext cx="404" cy="89"/>
            </a:xfrm>
            <a:prstGeom prst="line">
              <a:avLst/>
            </a:prstGeom>
            <a:noFill/>
            <a:ln w="19050">
              <a:solidFill>
                <a:srgbClr val="D6009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453" name="Group 31"/>
            <p:cNvGrpSpPr>
              <a:grpSpLocks/>
            </p:cNvGrpSpPr>
            <p:nvPr/>
          </p:nvGrpSpPr>
          <p:grpSpPr bwMode="auto">
            <a:xfrm>
              <a:off x="5032" y="2614"/>
              <a:ext cx="49" cy="453"/>
              <a:chOff x="5380" y="974"/>
              <a:chExt cx="49" cy="732"/>
            </a:xfrm>
          </p:grpSpPr>
          <p:grpSp>
            <p:nvGrpSpPr>
              <p:cNvPr id="16463" name="Group 140"/>
              <p:cNvGrpSpPr>
                <a:grpSpLocks/>
              </p:cNvGrpSpPr>
              <p:nvPr/>
            </p:nvGrpSpPr>
            <p:grpSpPr bwMode="auto">
              <a:xfrm flipV="1">
                <a:off x="5381" y="1352"/>
                <a:ext cx="48" cy="354"/>
                <a:chOff x="4638" y="1293"/>
                <a:chExt cx="48" cy="489"/>
              </a:xfrm>
            </p:grpSpPr>
            <p:sp>
              <p:nvSpPr>
                <p:cNvPr id="16467" name="Line 141"/>
                <p:cNvSpPr>
                  <a:spLocks noChangeShapeType="1"/>
                </p:cNvSpPr>
                <p:nvPr/>
              </p:nvSpPr>
              <p:spPr bwMode="auto">
                <a:xfrm flipV="1">
                  <a:off x="4662" y="1296"/>
                  <a:ext cx="0" cy="48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68" name="Line 142"/>
                <p:cNvSpPr>
                  <a:spLocks noChangeShapeType="1"/>
                </p:cNvSpPr>
                <p:nvPr/>
              </p:nvSpPr>
              <p:spPr bwMode="auto">
                <a:xfrm>
                  <a:off x="4638" y="1293"/>
                  <a:ext cx="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464" name="Group 140"/>
              <p:cNvGrpSpPr>
                <a:grpSpLocks/>
              </p:cNvGrpSpPr>
              <p:nvPr/>
            </p:nvGrpSpPr>
            <p:grpSpPr bwMode="auto">
              <a:xfrm>
                <a:off x="5380" y="974"/>
                <a:ext cx="48" cy="354"/>
                <a:chOff x="4638" y="1293"/>
                <a:chExt cx="48" cy="489"/>
              </a:xfrm>
            </p:grpSpPr>
            <p:sp>
              <p:nvSpPr>
                <p:cNvPr id="16465" name="Line 141"/>
                <p:cNvSpPr>
                  <a:spLocks noChangeShapeType="1"/>
                </p:cNvSpPr>
                <p:nvPr/>
              </p:nvSpPr>
              <p:spPr bwMode="auto">
                <a:xfrm flipV="1">
                  <a:off x="4662" y="1296"/>
                  <a:ext cx="0" cy="48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66" name="Line 142"/>
                <p:cNvSpPr>
                  <a:spLocks noChangeShapeType="1"/>
                </p:cNvSpPr>
                <p:nvPr/>
              </p:nvSpPr>
              <p:spPr bwMode="auto">
                <a:xfrm>
                  <a:off x="4638" y="1293"/>
                  <a:ext cx="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6454" name="Oval 134"/>
            <p:cNvSpPr>
              <a:spLocks noChangeArrowheads="1"/>
            </p:cNvSpPr>
            <p:nvPr/>
          </p:nvSpPr>
          <p:spPr bwMode="auto">
            <a:xfrm>
              <a:off x="5011" y="2793"/>
              <a:ext cx="91" cy="91"/>
            </a:xfrm>
            <a:prstGeom prst="ellipse">
              <a:avLst/>
            </a:prstGeom>
            <a:solidFill>
              <a:srgbClr val="D6009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/>
            </a:p>
          </p:txBody>
        </p:sp>
        <p:grpSp>
          <p:nvGrpSpPr>
            <p:cNvPr id="16455" name="Group 39"/>
            <p:cNvGrpSpPr>
              <a:grpSpLocks/>
            </p:cNvGrpSpPr>
            <p:nvPr/>
          </p:nvGrpSpPr>
          <p:grpSpPr bwMode="auto">
            <a:xfrm>
              <a:off x="5431" y="2523"/>
              <a:ext cx="49" cy="453"/>
              <a:chOff x="5380" y="974"/>
              <a:chExt cx="49" cy="732"/>
            </a:xfrm>
          </p:grpSpPr>
          <p:grpSp>
            <p:nvGrpSpPr>
              <p:cNvPr id="16457" name="Group 140"/>
              <p:cNvGrpSpPr>
                <a:grpSpLocks/>
              </p:cNvGrpSpPr>
              <p:nvPr/>
            </p:nvGrpSpPr>
            <p:grpSpPr bwMode="auto">
              <a:xfrm flipV="1">
                <a:off x="5381" y="1352"/>
                <a:ext cx="48" cy="354"/>
                <a:chOff x="4638" y="1293"/>
                <a:chExt cx="48" cy="489"/>
              </a:xfrm>
            </p:grpSpPr>
            <p:sp>
              <p:nvSpPr>
                <p:cNvPr id="16461" name="Line 141"/>
                <p:cNvSpPr>
                  <a:spLocks noChangeShapeType="1"/>
                </p:cNvSpPr>
                <p:nvPr/>
              </p:nvSpPr>
              <p:spPr bwMode="auto">
                <a:xfrm flipV="1">
                  <a:off x="4662" y="1296"/>
                  <a:ext cx="0" cy="48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62" name="Line 142"/>
                <p:cNvSpPr>
                  <a:spLocks noChangeShapeType="1"/>
                </p:cNvSpPr>
                <p:nvPr/>
              </p:nvSpPr>
              <p:spPr bwMode="auto">
                <a:xfrm>
                  <a:off x="4638" y="1293"/>
                  <a:ext cx="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458" name="Group 140"/>
              <p:cNvGrpSpPr>
                <a:grpSpLocks/>
              </p:cNvGrpSpPr>
              <p:nvPr/>
            </p:nvGrpSpPr>
            <p:grpSpPr bwMode="auto">
              <a:xfrm>
                <a:off x="5380" y="974"/>
                <a:ext cx="48" cy="354"/>
                <a:chOff x="4638" y="1293"/>
                <a:chExt cx="48" cy="489"/>
              </a:xfrm>
            </p:grpSpPr>
            <p:sp>
              <p:nvSpPr>
                <p:cNvPr id="16459" name="Line 141"/>
                <p:cNvSpPr>
                  <a:spLocks noChangeShapeType="1"/>
                </p:cNvSpPr>
                <p:nvPr/>
              </p:nvSpPr>
              <p:spPr bwMode="auto">
                <a:xfrm flipV="1">
                  <a:off x="4662" y="1296"/>
                  <a:ext cx="0" cy="48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60" name="Line 142"/>
                <p:cNvSpPr>
                  <a:spLocks noChangeShapeType="1"/>
                </p:cNvSpPr>
                <p:nvPr/>
              </p:nvSpPr>
              <p:spPr bwMode="auto">
                <a:xfrm>
                  <a:off x="4638" y="1293"/>
                  <a:ext cx="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6456" name="Oval 134"/>
            <p:cNvSpPr>
              <a:spLocks noChangeArrowheads="1"/>
            </p:cNvSpPr>
            <p:nvPr/>
          </p:nvSpPr>
          <p:spPr bwMode="auto">
            <a:xfrm>
              <a:off x="5410" y="2702"/>
              <a:ext cx="91" cy="91"/>
            </a:xfrm>
            <a:prstGeom prst="ellipse">
              <a:avLst/>
            </a:prstGeom>
            <a:solidFill>
              <a:srgbClr val="D6009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/>
            </a:p>
          </p:txBody>
        </p:sp>
      </p:grpSp>
      <p:grpSp>
        <p:nvGrpSpPr>
          <p:cNvPr id="46" name="Group 47"/>
          <p:cNvGrpSpPr>
            <a:grpSpLocks/>
          </p:cNvGrpSpPr>
          <p:nvPr/>
        </p:nvGrpSpPr>
        <p:grpSpPr bwMode="auto">
          <a:xfrm>
            <a:off x="6881813" y="346075"/>
            <a:ext cx="2046287" cy="2598738"/>
            <a:chOff x="4335" y="631"/>
            <a:chExt cx="1289" cy="1637"/>
          </a:xfrm>
        </p:grpSpPr>
        <p:sp>
          <p:nvSpPr>
            <p:cNvPr id="16417" name="Rectangle 48"/>
            <p:cNvSpPr>
              <a:spLocks noChangeArrowheads="1"/>
            </p:cNvSpPr>
            <p:nvPr/>
          </p:nvSpPr>
          <p:spPr bwMode="auto">
            <a:xfrm>
              <a:off x="4463" y="895"/>
              <a:ext cx="1139" cy="94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6418" name="Rectangle 49"/>
            <p:cNvSpPr>
              <a:spLocks noChangeArrowheads="1"/>
            </p:cNvSpPr>
            <p:nvPr/>
          </p:nvSpPr>
          <p:spPr bwMode="auto">
            <a:xfrm>
              <a:off x="4668" y="1389"/>
              <a:ext cx="234" cy="454"/>
            </a:xfrm>
            <a:prstGeom prst="rect">
              <a:avLst/>
            </a:prstGeom>
            <a:solidFill>
              <a:srgbClr val="3366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6419" name="Rectangle 50"/>
            <p:cNvSpPr>
              <a:spLocks noChangeArrowheads="1"/>
            </p:cNvSpPr>
            <p:nvPr/>
          </p:nvSpPr>
          <p:spPr bwMode="auto">
            <a:xfrm>
              <a:off x="5168" y="1077"/>
              <a:ext cx="234" cy="766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6420" name="Line 51"/>
            <p:cNvSpPr>
              <a:spLocks noChangeShapeType="1"/>
            </p:cNvSpPr>
            <p:nvPr/>
          </p:nvSpPr>
          <p:spPr bwMode="auto">
            <a:xfrm flipV="1">
              <a:off x="4781" y="1295"/>
              <a:ext cx="0" cy="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1" name="Line 52"/>
            <p:cNvSpPr>
              <a:spLocks noChangeShapeType="1"/>
            </p:cNvSpPr>
            <p:nvPr/>
          </p:nvSpPr>
          <p:spPr bwMode="auto">
            <a:xfrm>
              <a:off x="4749" y="1295"/>
              <a:ext cx="7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2" name="Line 53"/>
            <p:cNvSpPr>
              <a:spLocks noChangeShapeType="1"/>
            </p:cNvSpPr>
            <p:nvPr/>
          </p:nvSpPr>
          <p:spPr bwMode="auto">
            <a:xfrm>
              <a:off x="4781" y="1391"/>
              <a:ext cx="0" cy="8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3" name="Line 54"/>
            <p:cNvSpPr>
              <a:spLocks noChangeShapeType="1"/>
            </p:cNvSpPr>
            <p:nvPr/>
          </p:nvSpPr>
          <p:spPr bwMode="auto">
            <a:xfrm>
              <a:off x="4749" y="1480"/>
              <a:ext cx="7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4" name="Line 55"/>
            <p:cNvSpPr>
              <a:spLocks noChangeShapeType="1"/>
            </p:cNvSpPr>
            <p:nvPr/>
          </p:nvSpPr>
          <p:spPr bwMode="auto">
            <a:xfrm flipV="1">
              <a:off x="5281" y="939"/>
              <a:ext cx="0" cy="1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5" name="Line 56"/>
            <p:cNvSpPr>
              <a:spLocks noChangeShapeType="1"/>
            </p:cNvSpPr>
            <p:nvPr/>
          </p:nvSpPr>
          <p:spPr bwMode="auto">
            <a:xfrm>
              <a:off x="5249" y="939"/>
              <a:ext cx="7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6" name="Line 57"/>
            <p:cNvSpPr>
              <a:spLocks noChangeShapeType="1"/>
            </p:cNvSpPr>
            <p:nvPr/>
          </p:nvSpPr>
          <p:spPr bwMode="auto">
            <a:xfrm>
              <a:off x="5281" y="1077"/>
              <a:ext cx="0" cy="14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7" name="Line 58"/>
            <p:cNvSpPr>
              <a:spLocks noChangeShapeType="1"/>
            </p:cNvSpPr>
            <p:nvPr/>
          </p:nvSpPr>
          <p:spPr bwMode="auto">
            <a:xfrm>
              <a:off x="5249" y="1222"/>
              <a:ext cx="7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8" name="Rectangle 131"/>
            <p:cNvSpPr>
              <a:spLocks noChangeArrowheads="1"/>
            </p:cNvSpPr>
            <p:nvPr/>
          </p:nvSpPr>
          <p:spPr bwMode="auto">
            <a:xfrm>
              <a:off x="4527" y="1843"/>
              <a:ext cx="483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7" rIns="19050" bIns="26987">
              <a:spAutoFit/>
            </a:bodyPr>
            <a:lstStyle/>
            <a:p>
              <a:pPr algn="ctr" defTabSz="762000" eaLnBrk="0" hangingPunct="0">
                <a:tabLst>
                  <a:tab pos="355600" algn="l"/>
                  <a:tab pos="711200" algn="l"/>
                  <a:tab pos="1079500" algn="l"/>
                </a:tabLst>
              </a:pPr>
              <a:r>
                <a:rPr lang="en-US" sz="2000">
                  <a:solidFill>
                    <a:srgbClr val="990000"/>
                  </a:solidFill>
                  <a:latin typeface="Arial Narrow" pitchFamily="34" charset="0"/>
                </a:rPr>
                <a:t>patients</a:t>
              </a:r>
            </a:p>
          </p:txBody>
        </p:sp>
        <p:sp>
          <p:nvSpPr>
            <p:cNvPr id="16429" name="Rectangle 131"/>
            <p:cNvSpPr>
              <a:spLocks noChangeArrowheads="1"/>
            </p:cNvSpPr>
            <p:nvPr/>
          </p:nvSpPr>
          <p:spPr bwMode="auto">
            <a:xfrm>
              <a:off x="5077" y="1843"/>
              <a:ext cx="447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7" rIns="19050" bIns="26987">
              <a:spAutoFit/>
            </a:bodyPr>
            <a:lstStyle/>
            <a:p>
              <a:pPr algn="ctr" defTabSz="762000" eaLnBrk="0" hangingPunct="0">
                <a:tabLst>
                  <a:tab pos="355600" algn="l"/>
                  <a:tab pos="711200" algn="l"/>
                  <a:tab pos="1079500" algn="l"/>
                </a:tabLst>
              </a:pPr>
              <a:r>
                <a:rPr lang="en-US" sz="2000">
                  <a:solidFill>
                    <a:srgbClr val="990000"/>
                  </a:solidFill>
                  <a:latin typeface="Arial Narrow" pitchFamily="34" charset="0"/>
                </a:rPr>
                <a:t>healthy</a:t>
              </a:r>
            </a:p>
          </p:txBody>
        </p:sp>
        <p:sp>
          <p:nvSpPr>
            <p:cNvPr id="16430" name="Rectangle 61"/>
            <p:cNvSpPr>
              <a:spLocks noChangeArrowheads="1"/>
            </p:cNvSpPr>
            <p:nvPr/>
          </p:nvSpPr>
          <p:spPr bwMode="auto">
            <a:xfrm>
              <a:off x="4335" y="631"/>
              <a:ext cx="621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7" rIns="19050" bIns="26987">
              <a:spAutoFit/>
            </a:bodyPr>
            <a:lstStyle/>
            <a:p>
              <a:pPr algn="r" defTabSz="762000" eaLnBrk="0" hangingPunct="0">
                <a:tabLst>
                  <a:tab pos="355600" algn="l"/>
                  <a:tab pos="711200" algn="l"/>
                  <a:tab pos="1079500" algn="l"/>
                </a:tabLst>
              </a:pPr>
              <a:r>
                <a:rPr lang="en-US" sz="2400">
                  <a:solidFill>
                    <a:srgbClr val="990000"/>
                  </a:solidFill>
                  <a:latin typeface="Arial Narrow" pitchFamily="34" charset="0"/>
                </a:rPr>
                <a:t>Strength</a:t>
              </a:r>
            </a:p>
          </p:txBody>
        </p:sp>
        <p:sp>
          <p:nvSpPr>
            <p:cNvPr id="16431" name="Rectangle 131"/>
            <p:cNvSpPr>
              <a:spLocks noChangeArrowheads="1"/>
            </p:cNvSpPr>
            <p:nvPr/>
          </p:nvSpPr>
          <p:spPr bwMode="auto">
            <a:xfrm>
              <a:off x="4365" y="2059"/>
              <a:ext cx="1259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7" rIns="19050" bIns="26987">
              <a:spAutoFit/>
            </a:bodyPr>
            <a:lstStyle/>
            <a:p>
              <a:pPr algn="ctr" defTabSz="762000" eaLnBrk="0" hangingPunct="0">
                <a:tabLst>
                  <a:tab pos="355600" algn="l"/>
                  <a:tab pos="711200" algn="l"/>
                  <a:tab pos="1079500" algn="l"/>
                </a:tabLst>
              </a:pPr>
              <a:r>
                <a:rPr lang="en-US" sz="1800">
                  <a:solidFill>
                    <a:srgbClr val="990000"/>
                  </a:solidFill>
                  <a:latin typeface="Arial Narrow" pitchFamily="34" charset="0"/>
                </a:rPr>
                <a:t>Data are means &amp; SD.</a:t>
              </a:r>
            </a:p>
          </p:txBody>
        </p:sp>
        <p:grpSp>
          <p:nvGrpSpPr>
            <p:cNvPr id="16432" name="Group 63"/>
            <p:cNvGrpSpPr>
              <a:grpSpLocks/>
            </p:cNvGrpSpPr>
            <p:nvPr/>
          </p:nvGrpSpPr>
          <p:grpSpPr bwMode="auto">
            <a:xfrm>
              <a:off x="4377" y="895"/>
              <a:ext cx="51" cy="948"/>
              <a:chOff x="4373" y="2296"/>
              <a:chExt cx="51" cy="919"/>
            </a:xfrm>
          </p:grpSpPr>
          <p:sp>
            <p:nvSpPr>
              <p:cNvPr id="16433" name="Line 109"/>
              <p:cNvSpPr>
                <a:spLocks noChangeShapeType="1"/>
              </p:cNvSpPr>
              <p:nvPr/>
            </p:nvSpPr>
            <p:spPr bwMode="auto">
              <a:xfrm flipH="1">
                <a:off x="4373" y="3120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34" name="Line 110"/>
              <p:cNvSpPr>
                <a:spLocks noChangeShapeType="1"/>
              </p:cNvSpPr>
              <p:nvPr/>
            </p:nvSpPr>
            <p:spPr bwMode="auto">
              <a:xfrm flipH="1">
                <a:off x="4373" y="2942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35" name="Line 111"/>
              <p:cNvSpPr>
                <a:spLocks noChangeShapeType="1"/>
              </p:cNvSpPr>
              <p:nvPr/>
            </p:nvSpPr>
            <p:spPr bwMode="auto">
              <a:xfrm flipH="1">
                <a:off x="4373" y="2754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36" name="Line 112"/>
              <p:cNvSpPr>
                <a:spLocks noChangeShapeType="1"/>
              </p:cNvSpPr>
              <p:nvPr/>
            </p:nvSpPr>
            <p:spPr bwMode="auto">
              <a:xfrm flipH="1">
                <a:off x="4373" y="2576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37" name="Line 113"/>
              <p:cNvSpPr>
                <a:spLocks noChangeShapeType="1"/>
              </p:cNvSpPr>
              <p:nvPr/>
            </p:nvSpPr>
            <p:spPr bwMode="auto">
              <a:xfrm flipH="1">
                <a:off x="4373" y="2388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38" name="Line 114"/>
              <p:cNvSpPr>
                <a:spLocks noChangeShapeType="1"/>
              </p:cNvSpPr>
              <p:nvPr/>
            </p:nvSpPr>
            <p:spPr bwMode="auto">
              <a:xfrm flipV="1">
                <a:off x="4424" y="2296"/>
                <a:ext cx="0" cy="91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9" name="Group 70"/>
          <p:cNvGrpSpPr>
            <a:grpSpLocks/>
          </p:cNvGrpSpPr>
          <p:nvPr/>
        </p:nvGrpSpPr>
        <p:grpSpPr bwMode="auto">
          <a:xfrm>
            <a:off x="7412038" y="4256087"/>
            <a:ext cx="1397000" cy="901700"/>
            <a:chOff x="4676" y="2796"/>
            <a:chExt cx="880" cy="568"/>
          </a:xfrm>
        </p:grpSpPr>
        <p:sp>
          <p:nvSpPr>
            <p:cNvPr id="16391" name="Line 122"/>
            <p:cNvSpPr>
              <a:spLocks noChangeShapeType="1"/>
            </p:cNvSpPr>
            <p:nvPr/>
          </p:nvSpPr>
          <p:spPr bwMode="auto">
            <a:xfrm flipH="1">
              <a:off x="4723" y="3018"/>
              <a:ext cx="388" cy="176"/>
            </a:xfrm>
            <a:prstGeom prst="line">
              <a:avLst/>
            </a:prstGeom>
            <a:noFill/>
            <a:ln w="19050">
              <a:solidFill>
                <a:srgbClr val="77777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392" name="Group 72"/>
            <p:cNvGrpSpPr>
              <a:grpSpLocks/>
            </p:cNvGrpSpPr>
            <p:nvPr/>
          </p:nvGrpSpPr>
          <p:grpSpPr bwMode="auto">
            <a:xfrm>
              <a:off x="4699" y="3024"/>
              <a:ext cx="48" cy="340"/>
              <a:chOff x="4644" y="1207"/>
              <a:chExt cx="48" cy="605"/>
            </a:xfrm>
          </p:grpSpPr>
          <p:grpSp>
            <p:nvGrpSpPr>
              <p:cNvPr id="16411" name="Group 139"/>
              <p:cNvGrpSpPr>
                <a:grpSpLocks/>
              </p:cNvGrpSpPr>
              <p:nvPr/>
            </p:nvGrpSpPr>
            <p:grpSpPr bwMode="auto">
              <a:xfrm>
                <a:off x="4644" y="1207"/>
                <a:ext cx="48" cy="302"/>
                <a:chOff x="4638" y="1293"/>
                <a:chExt cx="48" cy="489"/>
              </a:xfrm>
            </p:grpSpPr>
            <p:sp>
              <p:nvSpPr>
                <p:cNvPr id="16415" name="Line 135"/>
                <p:cNvSpPr>
                  <a:spLocks noChangeShapeType="1"/>
                </p:cNvSpPr>
                <p:nvPr/>
              </p:nvSpPr>
              <p:spPr bwMode="auto">
                <a:xfrm flipV="1">
                  <a:off x="4662" y="1296"/>
                  <a:ext cx="0" cy="48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16" name="Line 138"/>
                <p:cNvSpPr>
                  <a:spLocks noChangeShapeType="1"/>
                </p:cNvSpPr>
                <p:nvPr/>
              </p:nvSpPr>
              <p:spPr bwMode="auto">
                <a:xfrm>
                  <a:off x="4638" y="1293"/>
                  <a:ext cx="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412" name="Group 139"/>
              <p:cNvGrpSpPr>
                <a:grpSpLocks/>
              </p:cNvGrpSpPr>
              <p:nvPr/>
            </p:nvGrpSpPr>
            <p:grpSpPr bwMode="auto">
              <a:xfrm flipV="1">
                <a:off x="4644" y="1510"/>
                <a:ext cx="48" cy="302"/>
                <a:chOff x="4638" y="1293"/>
                <a:chExt cx="48" cy="489"/>
              </a:xfrm>
            </p:grpSpPr>
            <p:sp>
              <p:nvSpPr>
                <p:cNvPr id="16413" name="Line 135"/>
                <p:cNvSpPr>
                  <a:spLocks noChangeShapeType="1"/>
                </p:cNvSpPr>
                <p:nvPr/>
              </p:nvSpPr>
              <p:spPr bwMode="auto">
                <a:xfrm flipV="1">
                  <a:off x="4662" y="1296"/>
                  <a:ext cx="0" cy="48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14" name="Line 138"/>
                <p:cNvSpPr>
                  <a:spLocks noChangeShapeType="1"/>
                </p:cNvSpPr>
                <p:nvPr/>
              </p:nvSpPr>
              <p:spPr bwMode="auto">
                <a:xfrm>
                  <a:off x="4638" y="1293"/>
                  <a:ext cx="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6393" name="Oval 133"/>
            <p:cNvSpPr>
              <a:spLocks noChangeArrowheads="1"/>
            </p:cNvSpPr>
            <p:nvPr/>
          </p:nvSpPr>
          <p:spPr bwMode="auto">
            <a:xfrm>
              <a:off x="4676" y="3147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/>
            </a:p>
          </p:txBody>
        </p:sp>
        <p:sp>
          <p:nvSpPr>
            <p:cNvPr id="16394" name="Line 122"/>
            <p:cNvSpPr>
              <a:spLocks noChangeShapeType="1"/>
            </p:cNvSpPr>
            <p:nvPr/>
          </p:nvSpPr>
          <p:spPr bwMode="auto">
            <a:xfrm flipH="1">
              <a:off x="5108" y="3012"/>
              <a:ext cx="405" cy="41"/>
            </a:xfrm>
            <a:custGeom>
              <a:avLst/>
              <a:gdLst>
                <a:gd name="connsiteX0" fmla="*/ 0 w 633413"/>
                <a:gd name="connsiteY0" fmla="*/ 0 h 260350"/>
                <a:gd name="connsiteX1" fmla="*/ 633413 w 633413"/>
                <a:gd name="connsiteY1" fmla="*/ 260350 h 260350"/>
                <a:gd name="connsiteX0" fmla="*/ 0 w 661405"/>
                <a:gd name="connsiteY0" fmla="*/ 59561 h 80891"/>
                <a:gd name="connsiteX1" fmla="*/ 661405 w 661405"/>
                <a:gd name="connsiteY1" fmla="*/ 21331 h 80891"/>
                <a:gd name="connsiteX0" fmla="*/ 0 w 661405"/>
                <a:gd name="connsiteY0" fmla="*/ 69867 h 69867"/>
                <a:gd name="connsiteX1" fmla="*/ 661405 w 661405"/>
                <a:gd name="connsiteY1" fmla="*/ 31637 h 69867"/>
                <a:gd name="connsiteX0" fmla="*/ 0 w 661405"/>
                <a:gd name="connsiteY0" fmla="*/ 69867 h 69867"/>
                <a:gd name="connsiteX1" fmla="*/ 661405 w 661405"/>
                <a:gd name="connsiteY1" fmla="*/ 31637 h 69867"/>
                <a:gd name="connsiteX0" fmla="*/ 0 w 661405"/>
                <a:gd name="connsiteY0" fmla="*/ 38230 h 38230"/>
                <a:gd name="connsiteX1" fmla="*/ 661405 w 661405"/>
                <a:gd name="connsiteY1" fmla="*/ 0 h 38230"/>
                <a:gd name="connsiteX0" fmla="*/ 0 w 661405"/>
                <a:gd name="connsiteY0" fmla="*/ 38230 h 38230"/>
                <a:gd name="connsiteX1" fmla="*/ 661405 w 661405"/>
                <a:gd name="connsiteY1" fmla="*/ 0 h 38230"/>
                <a:gd name="connsiteX0" fmla="*/ 0 w 661405"/>
                <a:gd name="connsiteY0" fmla="*/ 38230 h 38230"/>
                <a:gd name="connsiteX1" fmla="*/ 661405 w 661405"/>
                <a:gd name="connsiteY1" fmla="*/ 0 h 38230"/>
                <a:gd name="connsiteX0" fmla="*/ 0 w 661405"/>
                <a:gd name="connsiteY0" fmla="*/ 38230 h 38230"/>
                <a:gd name="connsiteX1" fmla="*/ 661405 w 661405"/>
                <a:gd name="connsiteY1" fmla="*/ 0 h 38230"/>
                <a:gd name="connsiteX0" fmla="*/ 0 w 661405"/>
                <a:gd name="connsiteY0" fmla="*/ 38230 h 38230"/>
                <a:gd name="connsiteX1" fmla="*/ 661405 w 661405"/>
                <a:gd name="connsiteY1" fmla="*/ 0 h 38230"/>
                <a:gd name="connsiteX2" fmla="*/ 0 w 661405"/>
                <a:gd name="connsiteY2" fmla="*/ 38230 h 38230"/>
                <a:gd name="connsiteX0" fmla="*/ 0 w 633438"/>
                <a:gd name="connsiteY0" fmla="*/ 85042 h 85042"/>
                <a:gd name="connsiteX1" fmla="*/ 633438 w 633438"/>
                <a:gd name="connsiteY1" fmla="*/ 0 h 85042"/>
                <a:gd name="connsiteX2" fmla="*/ 0 w 633438"/>
                <a:gd name="connsiteY2" fmla="*/ 85042 h 85042"/>
                <a:gd name="connsiteX0" fmla="*/ 0 w 642769"/>
                <a:gd name="connsiteY0" fmla="*/ 66181 h 66181"/>
                <a:gd name="connsiteX1" fmla="*/ 642769 w 642769"/>
                <a:gd name="connsiteY1" fmla="*/ 0 h 66181"/>
                <a:gd name="connsiteX2" fmla="*/ 0 w 642769"/>
                <a:gd name="connsiteY2" fmla="*/ 66181 h 66181"/>
                <a:gd name="connsiteX0" fmla="*/ 0 w 642769"/>
                <a:gd name="connsiteY0" fmla="*/ 66181 h 102172"/>
                <a:gd name="connsiteX1" fmla="*/ 642769 w 642769"/>
                <a:gd name="connsiteY1" fmla="*/ 0 h 102172"/>
                <a:gd name="connsiteX2" fmla="*/ 0 w 642769"/>
                <a:gd name="connsiteY2" fmla="*/ 66181 h 102172"/>
                <a:gd name="connsiteX0" fmla="*/ 0 w 642769"/>
                <a:gd name="connsiteY0" fmla="*/ 133754 h 169745"/>
                <a:gd name="connsiteX1" fmla="*/ 642769 w 642769"/>
                <a:gd name="connsiteY1" fmla="*/ 67573 h 169745"/>
                <a:gd name="connsiteX2" fmla="*/ 0 w 642769"/>
                <a:gd name="connsiteY2" fmla="*/ 133754 h 169745"/>
                <a:gd name="connsiteX0" fmla="*/ 642769 w 734185"/>
                <a:gd name="connsiteY0" fmla="*/ 67573 h 171765"/>
                <a:gd name="connsiteX1" fmla="*/ 0 w 734185"/>
                <a:gd name="connsiteY1" fmla="*/ 133754 h 171765"/>
                <a:gd name="connsiteX2" fmla="*/ 734185 w 734185"/>
                <a:gd name="connsiteY2" fmla="*/ 160690 h 171765"/>
                <a:gd name="connsiteX0" fmla="*/ 642769 w 642769"/>
                <a:gd name="connsiteY0" fmla="*/ 67573 h 465461"/>
                <a:gd name="connsiteX1" fmla="*/ 0 w 642769"/>
                <a:gd name="connsiteY1" fmla="*/ 133754 h 465461"/>
                <a:gd name="connsiteX2" fmla="*/ 585063 w 642769"/>
                <a:gd name="connsiteY2" fmla="*/ 465461 h 465461"/>
                <a:gd name="connsiteX0" fmla="*/ 642769 w 642769"/>
                <a:gd name="connsiteY0" fmla="*/ 67573 h 133754"/>
                <a:gd name="connsiteX1" fmla="*/ 0 w 642769"/>
                <a:gd name="connsiteY1" fmla="*/ 133754 h 133754"/>
                <a:gd name="connsiteX0" fmla="*/ 642769 w 642769"/>
                <a:gd name="connsiteY0" fmla="*/ 67573 h 133754"/>
                <a:gd name="connsiteX1" fmla="*/ 0 w 642769"/>
                <a:gd name="connsiteY1" fmla="*/ 133754 h 133754"/>
                <a:gd name="connsiteX0" fmla="*/ 642769 w 642769"/>
                <a:gd name="connsiteY0" fmla="*/ 67573 h 133754"/>
                <a:gd name="connsiteX1" fmla="*/ 0 w 642769"/>
                <a:gd name="connsiteY1" fmla="*/ 133754 h 133754"/>
                <a:gd name="connsiteX0" fmla="*/ 642769 w 642769"/>
                <a:gd name="connsiteY0" fmla="*/ 0 h 66181"/>
                <a:gd name="connsiteX1" fmla="*/ 0 w 642769"/>
                <a:gd name="connsiteY1" fmla="*/ 66181 h 66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2769" h="66181">
                  <a:moveTo>
                    <a:pt x="642769" y="0"/>
                  </a:moveTo>
                  <a:cubicBezTo>
                    <a:pt x="428513" y="22060"/>
                    <a:pt x="307537" y="26379"/>
                    <a:pt x="0" y="66181"/>
                  </a:cubicBezTo>
                </a:path>
              </a:pathLst>
            </a:custGeom>
            <a:noFill/>
            <a:ln w="19050">
              <a:solidFill>
                <a:srgbClr val="77777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395" name="Group 81"/>
            <p:cNvGrpSpPr>
              <a:grpSpLocks/>
            </p:cNvGrpSpPr>
            <p:nvPr/>
          </p:nvGrpSpPr>
          <p:grpSpPr bwMode="auto">
            <a:xfrm>
              <a:off x="5087" y="2796"/>
              <a:ext cx="49" cy="453"/>
              <a:chOff x="5380" y="974"/>
              <a:chExt cx="49" cy="732"/>
            </a:xfrm>
          </p:grpSpPr>
          <p:grpSp>
            <p:nvGrpSpPr>
              <p:cNvPr id="16405" name="Group 140"/>
              <p:cNvGrpSpPr>
                <a:grpSpLocks/>
              </p:cNvGrpSpPr>
              <p:nvPr/>
            </p:nvGrpSpPr>
            <p:grpSpPr bwMode="auto">
              <a:xfrm flipV="1">
                <a:off x="5381" y="1352"/>
                <a:ext cx="48" cy="354"/>
                <a:chOff x="4638" y="1293"/>
                <a:chExt cx="48" cy="489"/>
              </a:xfrm>
            </p:grpSpPr>
            <p:sp>
              <p:nvSpPr>
                <p:cNvPr id="16409" name="Line 141"/>
                <p:cNvSpPr>
                  <a:spLocks noChangeShapeType="1"/>
                </p:cNvSpPr>
                <p:nvPr/>
              </p:nvSpPr>
              <p:spPr bwMode="auto">
                <a:xfrm flipV="1">
                  <a:off x="4662" y="1296"/>
                  <a:ext cx="0" cy="48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10" name="Line 142"/>
                <p:cNvSpPr>
                  <a:spLocks noChangeShapeType="1"/>
                </p:cNvSpPr>
                <p:nvPr/>
              </p:nvSpPr>
              <p:spPr bwMode="auto">
                <a:xfrm>
                  <a:off x="4638" y="1293"/>
                  <a:ext cx="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406" name="Group 140"/>
              <p:cNvGrpSpPr>
                <a:grpSpLocks/>
              </p:cNvGrpSpPr>
              <p:nvPr/>
            </p:nvGrpSpPr>
            <p:grpSpPr bwMode="auto">
              <a:xfrm>
                <a:off x="5380" y="974"/>
                <a:ext cx="48" cy="354"/>
                <a:chOff x="4638" y="1293"/>
                <a:chExt cx="48" cy="489"/>
              </a:xfrm>
            </p:grpSpPr>
            <p:sp>
              <p:nvSpPr>
                <p:cNvPr id="16407" name="Line 141"/>
                <p:cNvSpPr>
                  <a:spLocks noChangeShapeType="1"/>
                </p:cNvSpPr>
                <p:nvPr/>
              </p:nvSpPr>
              <p:spPr bwMode="auto">
                <a:xfrm flipV="1">
                  <a:off x="4662" y="1296"/>
                  <a:ext cx="0" cy="48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08" name="Line 142"/>
                <p:cNvSpPr>
                  <a:spLocks noChangeShapeType="1"/>
                </p:cNvSpPr>
                <p:nvPr/>
              </p:nvSpPr>
              <p:spPr bwMode="auto">
                <a:xfrm>
                  <a:off x="4638" y="1293"/>
                  <a:ext cx="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6396" name="Oval 134"/>
            <p:cNvSpPr>
              <a:spLocks noChangeArrowheads="1"/>
            </p:cNvSpPr>
            <p:nvPr/>
          </p:nvSpPr>
          <p:spPr bwMode="auto">
            <a:xfrm>
              <a:off x="5066" y="2975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/>
            </a:p>
          </p:txBody>
        </p:sp>
        <p:grpSp>
          <p:nvGrpSpPr>
            <p:cNvPr id="16397" name="Group 89"/>
            <p:cNvGrpSpPr>
              <a:grpSpLocks/>
            </p:cNvGrpSpPr>
            <p:nvPr/>
          </p:nvGrpSpPr>
          <p:grpSpPr bwMode="auto">
            <a:xfrm>
              <a:off x="5484" y="2828"/>
              <a:ext cx="49" cy="446"/>
              <a:chOff x="5378" y="1318"/>
              <a:chExt cx="49" cy="722"/>
            </a:xfrm>
          </p:grpSpPr>
          <p:grpSp>
            <p:nvGrpSpPr>
              <p:cNvPr id="16399" name="Group 140"/>
              <p:cNvGrpSpPr>
                <a:grpSpLocks/>
              </p:cNvGrpSpPr>
              <p:nvPr/>
            </p:nvGrpSpPr>
            <p:grpSpPr bwMode="auto">
              <a:xfrm flipV="1">
                <a:off x="5379" y="1323"/>
                <a:ext cx="48" cy="716"/>
                <a:chOff x="4636" y="831"/>
                <a:chExt cx="48" cy="990"/>
              </a:xfrm>
            </p:grpSpPr>
            <p:sp>
              <p:nvSpPr>
                <p:cNvPr id="16403" name="Line 141"/>
                <p:cNvSpPr>
                  <a:spLocks noChangeShapeType="1"/>
                </p:cNvSpPr>
                <p:nvPr/>
              </p:nvSpPr>
              <p:spPr bwMode="auto">
                <a:xfrm flipV="1">
                  <a:off x="4660" y="1335"/>
                  <a:ext cx="0" cy="48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04" name="Line 142"/>
                <p:cNvSpPr>
                  <a:spLocks noChangeShapeType="1"/>
                </p:cNvSpPr>
                <p:nvPr/>
              </p:nvSpPr>
              <p:spPr bwMode="auto">
                <a:xfrm>
                  <a:off x="4636" y="831"/>
                  <a:ext cx="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400" name="Group 140"/>
              <p:cNvGrpSpPr>
                <a:grpSpLocks/>
              </p:cNvGrpSpPr>
              <p:nvPr/>
            </p:nvGrpSpPr>
            <p:grpSpPr bwMode="auto">
              <a:xfrm>
                <a:off x="5378" y="1318"/>
                <a:ext cx="48" cy="722"/>
                <a:chOff x="4636" y="1766"/>
                <a:chExt cx="48" cy="997"/>
              </a:xfrm>
            </p:grpSpPr>
            <p:sp>
              <p:nvSpPr>
                <p:cNvPr id="16401" name="Line 141"/>
                <p:cNvSpPr>
                  <a:spLocks noChangeShapeType="1"/>
                </p:cNvSpPr>
                <p:nvPr/>
              </p:nvSpPr>
              <p:spPr bwMode="auto">
                <a:xfrm flipV="1">
                  <a:off x="4661" y="2277"/>
                  <a:ext cx="0" cy="48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02" name="Line 142"/>
                <p:cNvSpPr>
                  <a:spLocks noChangeShapeType="1"/>
                </p:cNvSpPr>
                <p:nvPr/>
              </p:nvSpPr>
              <p:spPr bwMode="auto">
                <a:xfrm>
                  <a:off x="4636" y="1766"/>
                  <a:ext cx="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6398" name="Oval 134"/>
            <p:cNvSpPr>
              <a:spLocks noChangeArrowheads="1"/>
            </p:cNvSpPr>
            <p:nvPr/>
          </p:nvSpPr>
          <p:spPr bwMode="auto">
            <a:xfrm>
              <a:off x="5465" y="3000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/>
            </a:p>
          </p:txBody>
        </p:sp>
      </p:grp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953250" y="5780088"/>
            <a:ext cx="2082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762000" eaLnBrk="0" hangingPunct="0">
              <a:tabLst>
                <a:tab pos="355600" algn="l"/>
                <a:tab pos="711200" algn="l"/>
                <a:tab pos="1079500" algn="l"/>
              </a:tabLst>
            </a:pPr>
            <a:r>
              <a:rPr lang="en-US" sz="1800">
                <a:solidFill>
                  <a:srgbClr val="990000"/>
                </a:solidFill>
                <a:latin typeface="Arial Narrow" pitchFamily="34" charset="0"/>
              </a:rPr>
              <a:t>Data are means &amp; SD.</a:t>
            </a:r>
            <a:endParaRPr lang="en-US" sz="2400">
              <a:solidFill>
                <a:srgbClr val="990000"/>
              </a:solidFill>
              <a:latin typeface="Arial Narrow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834429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bldLvl="3" autoUpdateAnimBg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4194" y="49214"/>
            <a:ext cx="8514532" cy="6723062"/>
          </a:xfrm>
        </p:spPr>
        <p:txBody>
          <a:bodyPr/>
          <a:lstStyle/>
          <a:p>
            <a:r>
              <a:rPr lang="en-US" altLang="en-US" dirty="0" smtClean="0"/>
              <a:t>Example: the effect of a </a:t>
            </a:r>
            <a:r>
              <a:rPr lang="en-US" altLang="en-US" dirty="0" smtClean="0"/>
              <a:t>treatment </a:t>
            </a:r>
            <a:r>
              <a:rPr lang="en-US" altLang="en-US" dirty="0" smtClean="0"/>
              <a:t>on strength</a:t>
            </a:r>
          </a:p>
        </p:txBody>
      </p:sp>
      <p:sp>
        <p:nvSpPr>
          <p:cNvPr id="306219" name="Rectangle 43"/>
          <p:cNvSpPr>
            <a:spLocks noChangeArrowheads="1"/>
          </p:cNvSpPr>
          <p:nvPr/>
        </p:nvSpPr>
        <p:spPr bwMode="auto">
          <a:xfrm>
            <a:off x="428625" y="3370263"/>
            <a:ext cx="833437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82800"/>
          <a:lstStyle>
            <a:lvl1pPr marL="342900" indent="-34290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"/>
              </a:spcBef>
              <a:buClr>
                <a:srgbClr val="FF0066"/>
              </a:buClr>
              <a:buFont typeface="Symbol" pitchFamily="18" charset="2"/>
              <a:buChar char="·"/>
            </a:pPr>
            <a:r>
              <a:rPr lang="en-US" altLang="en-US" sz="2800" dirty="0">
                <a:latin typeface="Arial Narrow" pitchFamily="34" charset="0"/>
              </a:rPr>
              <a:t>Interpretation of </a:t>
            </a:r>
            <a:br>
              <a:rPr lang="en-US" altLang="en-US" sz="2800" dirty="0">
                <a:latin typeface="Arial Narrow" pitchFamily="34" charset="0"/>
              </a:rPr>
            </a:br>
            <a:r>
              <a:rPr lang="en-US" altLang="en-US" sz="2800" dirty="0" smtClean="0">
                <a:latin typeface="Arial Narrow" pitchFamily="34" charset="0"/>
              </a:rPr>
              <a:t>standardized</a:t>
            </a:r>
            <a:r>
              <a:rPr lang="en-US" altLang="en-US" sz="2800" dirty="0">
                <a:latin typeface="Arial Narrow" pitchFamily="34" charset="0"/>
              </a:rPr>
              <a:t/>
            </a:r>
            <a:br>
              <a:rPr lang="en-US" altLang="en-US" sz="2800" dirty="0">
                <a:latin typeface="Arial Narrow" pitchFamily="34" charset="0"/>
              </a:rPr>
            </a:br>
            <a:r>
              <a:rPr lang="en-US" altLang="en-US" sz="2800" dirty="0">
                <a:latin typeface="Arial Narrow" pitchFamily="34" charset="0"/>
              </a:rPr>
              <a:t>difference or</a:t>
            </a:r>
            <a:br>
              <a:rPr lang="en-US" altLang="en-US" sz="2800" dirty="0">
                <a:latin typeface="Arial Narrow" pitchFamily="34" charset="0"/>
              </a:rPr>
            </a:br>
            <a:r>
              <a:rPr lang="en-US" altLang="en-US" sz="2800" dirty="0">
                <a:latin typeface="Arial Narrow" pitchFamily="34" charset="0"/>
              </a:rPr>
              <a:t>change in means:</a:t>
            </a:r>
          </a:p>
        </p:txBody>
      </p:sp>
      <p:grpSp>
        <p:nvGrpSpPr>
          <p:cNvPr id="306220" name="Group 44"/>
          <p:cNvGrpSpPr>
            <a:grpSpLocks/>
          </p:cNvGrpSpPr>
          <p:nvPr/>
        </p:nvGrpSpPr>
        <p:grpSpPr bwMode="auto">
          <a:xfrm>
            <a:off x="5014912" y="3478212"/>
            <a:ext cx="930275" cy="886580"/>
            <a:chOff x="2828" y="2861"/>
            <a:chExt cx="586" cy="482"/>
          </a:xfrm>
        </p:grpSpPr>
        <p:sp>
          <p:nvSpPr>
            <p:cNvPr id="18480" name="Rectangle 45"/>
            <p:cNvSpPr>
              <a:spLocks noChangeArrowheads="1"/>
            </p:cNvSpPr>
            <p:nvPr/>
          </p:nvSpPr>
          <p:spPr bwMode="auto">
            <a:xfrm>
              <a:off x="2828" y="2861"/>
              <a:ext cx="58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AU" altLang="en-AU" sz="2400" dirty="0" smtClean="0">
                  <a:latin typeface="Arial Narrow" pitchFamily="34" charset="0"/>
                </a:rPr>
                <a:t>Cohen</a:t>
              </a:r>
              <a:endParaRPr lang="en-US" altLang="en-AU" sz="2400" dirty="0">
                <a:latin typeface="Arial Narrow" pitchFamily="34" charset="0"/>
              </a:endParaRPr>
            </a:p>
          </p:txBody>
        </p:sp>
        <p:sp>
          <p:nvSpPr>
            <p:cNvPr id="18481" name="Rectangle 46"/>
            <p:cNvSpPr>
              <a:spLocks noChangeArrowheads="1"/>
            </p:cNvSpPr>
            <p:nvPr/>
          </p:nvSpPr>
          <p:spPr bwMode="auto">
            <a:xfrm>
              <a:off x="2862" y="3093"/>
              <a:ext cx="51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AU" altLang="en-AU" sz="2400" dirty="0">
                  <a:latin typeface="Arial Narrow" pitchFamily="34" charset="0"/>
                </a:rPr>
                <a:t>&lt;</a:t>
              </a:r>
              <a:r>
                <a:rPr lang="en-AU" altLang="en-AU" sz="2400" b="1" dirty="0" smtClean="0">
                  <a:latin typeface="Arial Narrow" pitchFamily="34" charset="0"/>
                </a:rPr>
                <a:t>0.20</a:t>
              </a:r>
              <a:endParaRPr lang="en-US" altLang="en-AU" sz="2400" b="1" dirty="0">
                <a:latin typeface="Arial Narrow" pitchFamily="34" charset="0"/>
              </a:endParaRPr>
            </a:p>
          </p:txBody>
        </p:sp>
      </p:grpSp>
      <p:grpSp>
        <p:nvGrpSpPr>
          <p:cNvPr id="306223" name="Group 47"/>
          <p:cNvGrpSpPr>
            <a:grpSpLocks/>
          </p:cNvGrpSpPr>
          <p:nvPr/>
        </p:nvGrpSpPr>
        <p:grpSpPr bwMode="auto">
          <a:xfrm>
            <a:off x="6337300" y="3478212"/>
            <a:ext cx="1087438" cy="886580"/>
            <a:chOff x="3661" y="2861"/>
            <a:chExt cx="685" cy="482"/>
          </a:xfrm>
        </p:grpSpPr>
        <p:sp>
          <p:nvSpPr>
            <p:cNvPr id="18478" name="Rectangle 48"/>
            <p:cNvSpPr>
              <a:spLocks noChangeArrowheads="1"/>
            </p:cNvSpPr>
            <p:nvPr/>
          </p:nvSpPr>
          <p:spPr bwMode="auto">
            <a:xfrm>
              <a:off x="3661" y="2861"/>
              <a:ext cx="685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AU" altLang="en-AU" sz="2400" dirty="0">
                  <a:latin typeface="Arial Narrow" pitchFamily="34" charset="0"/>
                </a:rPr>
                <a:t>Hopkins</a:t>
              </a:r>
              <a:endParaRPr lang="en-US" altLang="en-AU" sz="2400" dirty="0">
                <a:latin typeface="Arial Narrow" pitchFamily="34" charset="0"/>
              </a:endParaRPr>
            </a:p>
          </p:txBody>
        </p:sp>
        <p:sp>
          <p:nvSpPr>
            <p:cNvPr id="18479" name="Rectangle 49"/>
            <p:cNvSpPr>
              <a:spLocks noChangeArrowheads="1"/>
            </p:cNvSpPr>
            <p:nvPr/>
          </p:nvSpPr>
          <p:spPr bwMode="auto">
            <a:xfrm>
              <a:off x="3743" y="3093"/>
              <a:ext cx="51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AU" altLang="en-AU" sz="2400" dirty="0">
                  <a:latin typeface="Arial Narrow" pitchFamily="34" charset="0"/>
                </a:rPr>
                <a:t>&lt;</a:t>
              </a:r>
              <a:r>
                <a:rPr lang="en-AU" altLang="en-AU" sz="2400" b="1" dirty="0" smtClean="0">
                  <a:latin typeface="Arial Narrow" pitchFamily="34" charset="0"/>
                </a:rPr>
                <a:t>0.20</a:t>
              </a:r>
              <a:endParaRPr lang="en-US" altLang="en-AU" sz="2400" b="1" dirty="0">
                <a:latin typeface="Arial Narrow" pitchFamily="34" charset="0"/>
              </a:endParaRPr>
            </a:p>
          </p:txBody>
        </p:sp>
      </p:grpSp>
      <p:sp>
        <p:nvSpPr>
          <p:cNvPr id="306226" name="Rectangle 50"/>
          <p:cNvSpPr>
            <a:spLocks noChangeArrowheads="1"/>
          </p:cNvSpPr>
          <p:nvPr/>
        </p:nvSpPr>
        <p:spPr bwMode="auto">
          <a:xfrm>
            <a:off x="4854864" y="4246563"/>
            <a:ext cx="1253548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AU" altLang="en-AU" sz="2400" dirty="0" smtClean="0">
                <a:latin typeface="Arial Narrow" pitchFamily="34" charset="0"/>
              </a:rPr>
              <a:t>0.20-</a:t>
            </a:r>
            <a:r>
              <a:rPr lang="en-AU" altLang="en-AU" sz="2400" b="1" dirty="0" smtClean="0">
                <a:latin typeface="Arial Narrow" pitchFamily="34" charset="0"/>
              </a:rPr>
              <a:t>0.50</a:t>
            </a:r>
            <a:endParaRPr lang="en-US" altLang="en-AU" sz="2400" b="1" dirty="0">
              <a:latin typeface="Arial Narrow" pitchFamily="34" charset="0"/>
            </a:endParaRPr>
          </a:p>
        </p:txBody>
      </p:sp>
      <p:sp>
        <p:nvSpPr>
          <p:cNvPr id="306227" name="Rectangle 51"/>
          <p:cNvSpPr>
            <a:spLocks noChangeArrowheads="1"/>
          </p:cNvSpPr>
          <p:nvPr/>
        </p:nvSpPr>
        <p:spPr bwMode="auto">
          <a:xfrm>
            <a:off x="6255039" y="4246563"/>
            <a:ext cx="1253548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AU" altLang="en-AU" sz="2400" dirty="0" smtClean="0">
                <a:latin typeface="Arial Narrow" pitchFamily="34" charset="0"/>
              </a:rPr>
              <a:t>0.20-</a:t>
            </a:r>
            <a:r>
              <a:rPr lang="en-AU" altLang="en-AU" sz="2400" b="1" dirty="0" smtClean="0">
                <a:latin typeface="Arial Narrow" pitchFamily="34" charset="0"/>
              </a:rPr>
              <a:t>0.60</a:t>
            </a:r>
            <a:endParaRPr lang="en-US" altLang="en-AU" sz="2400" b="1" dirty="0">
              <a:latin typeface="Arial Narrow" pitchFamily="34" charset="0"/>
            </a:endParaRPr>
          </a:p>
        </p:txBody>
      </p:sp>
      <p:grpSp>
        <p:nvGrpSpPr>
          <p:cNvPr id="306228" name="Group 52"/>
          <p:cNvGrpSpPr>
            <a:grpSpLocks/>
          </p:cNvGrpSpPr>
          <p:nvPr/>
        </p:nvGrpSpPr>
        <p:grpSpPr bwMode="auto">
          <a:xfrm>
            <a:off x="4856167" y="4600568"/>
            <a:ext cx="2582865" cy="459539"/>
            <a:chOff x="2728" y="3477"/>
            <a:chExt cx="1627" cy="250"/>
          </a:xfrm>
        </p:grpSpPr>
        <p:sp>
          <p:nvSpPr>
            <p:cNvPr id="18476" name="Rectangle 53"/>
            <p:cNvSpPr>
              <a:spLocks noChangeArrowheads="1"/>
            </p:cNvSpPr>
            <p:nvPr/>
          </p:nvSpPr>
          <p:spPr bwMode="auto">
            <a:xfrm>
              <a:off x="2728" y="3477"/>
              <a:ext cx="7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AU" altLang="en-AU" sz="2400" dirty="0" smtClean="0">
                  <a:latin typeface="Arial Narrow" pitchFamily="34" charset="0"/>
                </a:rPr>
                <a:t>0.50-</a:t>
              </a:r>
              <a:r>
                <a:rPr lang="en-AU" altLang="en-AU" sz="2400" b="1" dirty="0" smtClean="0">
                  <a:latin typeface="Arial Narrow" pitchFamily="34" charset="0"/>
                </a:rPr>
                <a:t>0.80</a:t>
              </a:r>
              <a:endParaRPr lang="en-US" altLang="en-AU" sz="2400" b="1" dirty="0">
                <a:latin typeface="Arial Narrow" pitchFamily="34" charset="0"/>
              </a:endParaRPr>
            </a:p>
          </p:txBody>
        </p:sp>
        <p:sp>
          <p:nvSpPr>
            <p:cNvPr id="18477" name="Rectangle 54"/>
            <p:cNvSpPr>
              <a:spLocks noChangeArrowheads="1"/>
            </p:cNvSpPr>
            <p:nvPr/>
          </p:nvSpPr>
          <p:spPr bwMode="auto">
            <a:xfrm>
              <a:off x="3654" y="3477"/>
              <a:ext cx="70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AU" altLang="en-AU" sz="2400" dirty="0" smtClean="0">
                  <a:latin typeface="Arial Narrow" pitchFamily="34" charset="0"/>
                </a:rPr>
                <a:t>0.60-</a:t>
              </a:r>
              <a:r>
                <a:rPr lang="en-AU" altLang="en-AU" sz="2400" b="1" dirty="0" smtClean="0">
                  <a:latin typeface="Arial Narrow" pitchFamily="34" charset="0"/>
                </a:rPr>
                <a:t>1.2</a:t>
              </a:r>
              <a:endParaRPr lang="en-US" altLang="en-AU" sz="2400" b="1" dirty="0">
                <a:latin typeface="Arial Narrow" pitchFamily="34" charset="0"/>
              </a:endParaRPr>
            </a:p>
          </p:txBody>
        </p:sp>
      </p:grpSp>
      <p:grpSp>
        <p:nvGrpSpPr>
          <p:cNvPr id="306231" name="Group 55"/>
          <p:cNvGrpSpPr>
            <a:grpSpLocks/>
          </p:cNvGrpSpPr>
          <p:nvPr/>
        </p:nvGrpSpPr>
        <p:grpSpPr bwMode="auto">
          <a:xfrm>
            <a:off x="5068890" y="4964106"/>
            <a:ext cx="2293939" cy="459539"/>
            <a:chOff x="2862" y="3669"/>
            <a:chExt cx="1445" cy="250"/>
          </a:xfrm>
        </p:grpSpPr>
        <p:sp>
          <p:nvSpPr>
            <p:cNvPr id="18474" name="Rectangle 56"/>
            <p:cNvSpPr>
              <a:spLocks noChangeArrowheads="1"/>
            </p:cNvSpPr>
            <p:nvPr/>
          </p:nvSpPr>
          <p:spPr bwMode="auto">
            <a:xfrm>
              <a:off x="2862" y="3669"/>
              <a:ext cx="51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AU" altLang="en-AU" sz="2400" dirty="0">
                  <a:latin typeface="Arial Narrow" pitchFamily="34" charset="0"/>
                </a:rPr>
                <a:t>&gt;</a:t>
              </a:r>
              <a:r>
                <a:rPr lang="en-AU" altLang="en-AU" sz="2400" dirty="0" smtClean="0">
                  <a:latin typeface="Arial Narrow" pitchFamily="34" charset="0"/>
                </a:rPr>
                <a:t>0.80</a:t>
              </a:r>
              <a:endParaRPr lang="en-US" altLang="en-AU" sz="2400" dirty="0">
                <a:latin typeface="Arial Narrow" pitchFamily="34" charset="0"/>
              </a:endParaRPr>
            </a:p>
          </p:txBody>
        </p:sp>
        <p:sp>
          <p:nvSpPr>
            <p:cNvPr id="18475" name="Rectangle 57"/>
            <p:cNvSpPr>
              <a:spLocks noChangeArrowheads="1"/>
            </p:cNvSpPr>
            <p:nvPr/>
          </p:nvSpPr>
          <p:spPr bwMode="auto">
            <a:xfrm>
              <a:off x="3701" y="3669"/>
              <a:ext cx="606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AU" altLang="en-AU" sz="2400" dirty="0">
                  <a:latin typeface="Arial Narrow" pitchFamily="34" charset="0"/>
                </a:rPr>
                <a:t>1.2-</a:t>
              </a:r>
              <a:r>
                <a:rPr lang="en-AU" altLang="en-AU" sz="2400" b="1" dirty="0">
                  <a:latin typeface="Arial Narrow" pitchFamily="34" charset="0"/>
                </a:rPr>
                <a:t>2.0</a:t>
              </a:r>
              <a:endParaRPr lang="en-US" altLang="en-AU" sz="2400" b="1" dirty="0">
                <a:latin typeface="Arial Narrow" pitchFamily="34" charset="0"/>
              </a:endParaRPr>
            </a:p>
          </p:txBody>
        </p:sp>
      </p:grpSp>
      <p:grpSp>
        <p:nvGrpSpPr>
          <p:cNvPr id="306234" name="Group 58"/>
          <p:cNvGrpSpPr>
            <a:grpSpLocks/>
          </p:cNvGrpSpPr>
          <p:nvPr/>
        </p:nvGrpSpPr>
        <p:grpSpPr bwMode="auto">
          <a:xfrm>
            <a:off x="5319715" y="5311775"/>
            <a:ext cx="2041526" cy="454025"/>
            <a:chOff x="3020" y="3861"/>
            <a:chExt cx="1286" cy="247"/>
          </a:xfrm>
        </p:grpSpPr>
        <p:sp>
          <p:nvSpPr>
            <p:cNvPr id="18472" name="Rectangle 59"/>
            <p:cNvSpPr>
              <a:spLocks noChangeArrowheads="1"/>
            </p:cNvSpPr>
            <p:nvPr/>
          </p:nvSpPr>
          <p:spPr bwMode="auto">
            <a:xfrm>
              <a:off x="3020" y="3861"/>
              <a:ext cx="202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AU" altLang="en-AU" sz="2400">
                  <a:latin typeface="Arial Narrow" pitchFamily="34" charset="0"/>
                </a:rPr>
                <a:t>?</a:t>
              </a:r>
              <a:endParaRPr lang="en-US" altLang="en-AU" sz="2400">
                <a:latin typeface="Arial Narrow" pitchFamily="34" charset="0"/>
              </a:endParaRPr>
            </a:p>
          </p:txBody>
        </p:sp>
        <p:sp>
          <p:nvSpPr>
            <p:cNvPr id="18473" name="Rectangle 60"/>
            <p:cNvSpPr>
              <a:spLocks noChangeArrowheads="1"/>
            </p:cNvSpPr>
            <p:nvPr/>
          </p:nvSpPr>
          <p:spPr bwMode="auto">
            <a:xfrm>
              <a:off x="3700" y="3861"/>
              <a:ext cx="606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AU" altLang="en-AU" sz="2400" dirty="0">
                  <a:latin typeface="Arial Narrow" pitchFamily="34" charset="0"/>
                </a:rPr>
                <a:t>2.0-4.0</a:t>
              </a:r>
              <a:endParaRPr lang="en-US" altLang="en-AU" sz="2400" dirty="0">
                <a:latin typeface="Arial Narrow" pitchFamily="34" charset="0"/>
              </a:endParaRPr>
            </a:p>
          </p:txBody>
        </p:sp>
      </p:grpSp>
      <p:grpSp>
        <p:nvGrpSpPr>
          <p:cNvPr id="306237" name="Group 61"/>
          <p:cNvGrpSpPr>
            <a:grpSpLocks/>
          </p:cNvGrpSpPr>
          <p:nvPr/>
        </p:nvGrpSpPr>
        <p:grpSpPr bwMode="auto">
          <a:xfrm>
            <a:off x="3333750" y="3889375"/>
            <a:ext cx="4191000" cy="1865313"/>
            <a:chOff x="1769" y="3093"/>
            <a:chExt cx="2640" cy="1015"/>
          </a:xfrm>
        </p:grpSpPr>
        <p:sp>
          <p:nvSpPr>
            <p:cNvPr id="18466" name="Rectangle 62"/>
            <p:cNvSpPr>
              <a:spLocks noChangeArrowheads="1"/>
            </p:cNvSpPr>
            <p:nvPr/>
          </p:nvSpPr>
          <p:spPr bwMode="auto">
            <a:xfrm>
              <a:off x="2134" y="3093"/>
              <a:ext cx="482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/>
              <a:r>
                <a:rPr lang="en-AU" altLang="en-AU" sz="2400">
                  <a:latin typeface="Arial Narrow" pitchFamily="34" charset="0"/>
                </a:rPr>
                <a:t>trivial</a:t>
              </a:r>
              <a:endParaRPr lang="en-US" altLang="en-AU" sz="2400">
                <a:latin typeface="Arial Narrow" pitchFamily="34" charset="0"/>
              </a:endParaRPr>
            </a:p>
          </p:txBody>
        </p:sp>
        <p:sp>
          <p:nvSpPr>
            <p:cNvPr id="18467" name="Rectangle 63"/>
            <p:cNvSpPr>
              <a:spLocks noChangeArrowheads="1"/>
            </p:cNvSpPr>
            <p:nvPr/>
          </p:nvSpPr>
          <p:spPr bwMode="auto">
            <a:xfrm>
              <a:off x="2134" y="3285"/>
              <a:ext cx="482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/>
              <a:r>
                <a:rPr lang="en-AU" altLang="en-AU" sz="2400">
                  <a:latin typeface="Arial Narrow" pitchFamily="34" charset="0"/>
                </a:rPr>
                <a:t>small</a:t>
              </a:r>
              <a:endParaRPr lang="en-US" altLang="en-AU" sz="2400">
                <a:latin typeface="Arial Narrow" pitchFamily="34" charset="0"/>
              </a:endParaRPr>
            </a:p>
          </p:txBody>
        </p:sp>
        <p:sp>
          <p:nvSpPr>
            <p:cNvPr id="18468" name="Rectangle 64"/>
            <p:cNvSpPr>
              <a:spLocks noChangeArrowheads="1"/>
            </p:cNvSpPr>
            <p:nvPr/>
          </p:nvSpPr>
          <p:spPr bwMode="auto">
            <a:xfrm>
              <a:off x="1835" y="3477"/>
              <a:ext cx="781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/>
              <a:r>
                <a:rPr lang="en-AU" altLang="en-AU" sz="2400">
                  <a:latin typeface="Arial Narrow" pitchFamily="34" charset="0"/>
                </a:rPr>
                <a:t>moderate</a:t>
              </a:r>
              <a:endParaRPr lang="en-US" altLang="en-AU" sz="2400">
                <a:latin typeface="Arial Narrow" pitchFamily="34" charset="0"/>
              </a:endParaRPr>
            </a:p>
          </p:txBody>
        </p:sp>
        <p:sp>
          <p:nvSpPr>
            <p:cNvPr id="18469" name="Rectangle 65"/>
            <p:cNvSpPr>
              <a:spLocks noChangeArrowheads="1"/>
            </p:cNvSpPr>
            <p:nvPr/>
          </p:nvSpPr>
          <p:spPr bwMode="auto">
            <a:xfrm>
              <a:off x="2151" y="3669"/>
              <a:ext cx="465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/>
              <a:r>
                <a:rPr lang="en-AU" altLang="en-AU" sz="2400">
                  <a:latin typeface="Arial Narrow" pitchFamily="34" charset="0"/>
                </a:rPr>
                <a:t>large</a:t>
              </a:r>
              <a:endParaRPr lang="en-US" altLang="en-AU" sz="2400">
                <a:latin typeface="Arial Narrow" pitchFamily="34" charset="0"/>
              </a:endParaRPr>
            </a:p>
          </p:txBody>
        </p:sp>
        <p:sp>
          <p:nvSpPr>
            <p:cNvPr id="18470" name="Rectangle 66"/>
            <p:cNvSpPr>
              <a:spLocks noChangeArrowheads="1"/>
            </p:cNvSpPr>
            <p:nvPr/>
          </p:nvSpPr>
          <p:spPr bwMode="auto">
            <a:xfrm>
              <a:off x="1809" y="3861"/>
              <a:ext cx="807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/>
              <a:r>
                <a:rPr lang="en-AU" altLang="en-AU" sz="2400">
                  <a:latin typeface="Arial Narrow" pitchFamily="34" charset="0"/>
                </a:rPr>
                <a:t>very large</a:t>
              </a:r>
              <a:endParaRPr lang="en-US" altLang="en-AU" sz="2400">
                <a:latin typeface="Arial Narrow" pitchFamily="34" charset="0"/>
              </a:endParaRPr>
            </a:p>
          </p:txBody>
        </p:sp>
        <p:sp>
          <p:nvSpPr>
            <p:cNvPr id="18471" name="Line 67"/>
            <p:cNvSpPr>
              <a:spLocks noChangeShapeType="1"/>
            </p:cNvSpPr>
            <p:nvPr/>
          </p:nvSpPr>
          <p:spPr bwMode="auto">
            <a:xfrm flipH="1">
              <a:off x="1769" y="3093"/>
              <a:ext cx="26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6244" name="Group 68"/>
          <p:cNvGrpSpPr>
            <a:grpSpLocks/>
          </p:cNvGrpSpPr>
          <p:nvPr/>
        </p:nvGrpSpPr>
        <p:grpSpPr bwMode="auto">
          <a:xfrm>
            <a:off x="1963740" y="5645143"/>
            <a:ext cx="5254628" cy="459539"/>
            <a:chOff x="1237" y="3679"/>
            <a:chExt cx="3310" cy="250"/>
          </a:xfrm>
        </p:grpSpPr>
        <p:grpSp>
          <p:nvGrpSpPr>
            <p:cNvPr id="18462" name="Group 69"/>
            <p:cNvGrpSpPr>
              <a:grpSpLocks/>
            </p:cNvGrpSpPr>
            <p:nvPr/>
          </p:nvGrpSpPr>
          <p:grpSpPr bwMode="auto">
            <a:xfrm>
              <a:off x="3351" y="3679"/>
              <a:ext cx="1196" cy="247"/>
              <a:chOff x="3020" y="3861"/>
              <a:chExt cx="1196" cy="247"/>
            </a:xfrm>
          </p:grpSpPr>
          <p:sp>
            <p:nvSpPr>
              <p:cNvPr id="18464" name="Rectangle 70"/>
              <p:cNvSpPr>
                <a:spLocks noChangeArrowheads="1"/>
              </p:cNvSpPr>
              <p:nvPr/>
            </p:nvSpPr>
            <p:spPr bwMode="auto">
              <a:xfrm>
                <a:off x="3020" y="3861"/>
                <a:ext cx="202" cy="2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>
                <a:lvl1pPr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en-AU" altLang="en-AU" sz="2400">
                    <a:latin typeface="Arial Narrow" pitchFamily="34" charset="0"/>
                  </a:rPr>
                  <a:t>?</a:t>
                </a:r>
                <a:endParaRPr lang="en-US" altLang="en-AU" sz="2400">
                  <a:latin typeface="Arial Narrow" pitchFamily="34" charset="0"/>
                </a:endParaRPr>
              </a:p>
            </p:txBody>
          </p:sp>
          <p:sp>
            <p:nvSpPr>
              <p:cNvPr id="18465" name="Rectangle 71"/>
              <p:cNvSpPr>
                <a:spLocks noChangeArrowheads="1"/>
              </p:cNvSpPr>
              <p:nvPr/>
            </p:nvSpPr>
            <p:spPr bwMode="auto">
              <a:xfrm>
                <a:off x="3790" y="3861"/>
                <a:ext cx="426" cy="2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>
                <a:lvl1pPr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en-AU" altLang="en-AU" sz="2400" dirty="0">
                    <a:latin typeface="Arial Narrow" pitchFamily="34" charset="0"/>
                  </a:rPr>
                  <a:t>&gt;4.0</a:t>
                </a:r>
                <a:endParaRPr lang="en-US" altLang="en-AU" sz="2400" dirty="0">
                  <a:latin typeface="Arial Narrow" pitchFamily="34" charset="0"/>
                </a:endParaRPr>
              </a:p>
            </p:txBody>
          </p:sp>
        </p:grpSp>
        <p:sp>
          <p:nvSpPr>
            <p:cNvPr id="18463" name="Rectangle 72"/>
            <p:cNvSpPr>
              <a:spLocks noChangeArrowheads="1"/>
            </p:cNvSpPr>
            <p:nvPr/>
          </p:nvSpPr>
          <p:spPr bwMode="auto">
            <a:xfrm>
              <a:off x="1237" y="3679"/>
              <a:ext cx="171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/>
              <a:r>
                <a:rPr lang="en-AU" altLang="en-AU" sz="2400" dirty="0" smtClean="0">
                  <a:latin typeface="Arial Narrow" pitchFamily="34" charset="0"/>
                </a:rPr>
                <a:t>huge (extremely large)</a:t>
              </a:r>
              <a:endParaRPr lang="en-US" altLang="en-AU" sz="2400" dirty="0">
                <a:latin typeface="Arial Narrow" pitchFamily="34" charset="0"/>
              </a:endParaRPr>
            </a:p>
          </p:txBody>
        </p:sp>
      </p:grpSp>
      <p:grpSp>
        <p:nvGrpSpPr>
          <p:cNvPr id="18448" name="Group 73"/>
          <p:cNvGrpSpPr>
            <a:grpSpLocks/>
          </p:cNvGrpSpPr>
          <p:nvPr/>
        </p:nvGrpSpPr>
        <p:grpSpPr bwMode="auto">
          <a:xfrm>
            <a:off x="428627" y="6189669"/>
            <a:ext cx="8247065" cy="503238"/>
            <a:chOff x="407" y="3793"/>
            <a:chExt cx="5195" cy="317"/>
          </a:xfrm>
        </p:grpSpPr>
        <p:sp>
          <p:nvSpPr>
            <p:cNvPr id="18450" name="Rectangle 74"/>
            <p:cNvSpPr>
              <a:spLocks noChangeArrowheads="1"/>
            </p:cNvSpPr>
            <p:nvPr/>
          </p:nvSpPr>
          <p:spPr bwMode="auto">
            <a:xfrm rot="10800000">
              <a:off x="407" y="3793"/>
              <a:ext cx="5195" cy="317"/>
            </a:xfrm>
            <a:prstGeom prst="rect">
              <a:avLst/>
            </a:prstGeom>
            <a:gradFill rotWithShape="1">
              <a:gsLst>
                <a:gs pos="0">
                  <a:srgbClr val="FF3399">
                    <a:alpha val="29999"/>
                  </a:srgbClr>
                </a:gs>
                <a:gs pos="25000">
                  <a:srgbClr val="FF6633">
                    <a:alpha val="29999"/>
                  </a:srgbClr>
                </a:gs>
                <a:gs pos="50000">
                  <a:srgbClr val="FFFF00">
                    <a:alpha val="29999"/>
                  </a:srgbClr>
                </a:gs>
                <a:gs pos="75000">
                  <a:srgbClr val="01A78F">
                    <a:alpha val="29999"/>
                  </a:srgbClr>
                </a:gs>
                <a:gs pos="100000">
                  <a:srgbClr val="3366FF">
                    <a:alpha val="29999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endParaRPr lang="en-US" altLang="en-US" sz="2400"/>
            </a:p>
          </p:txBody>
        </p:sp>
        <p:sp>
          <p:nvSpPr>
            <p:cNvPr id="18451" name="Rectangle 75"/>
            <p:cNvSpPr>
              <a:spLocks noChangeArrowheads="1"/>
            </p:cNvSpPr>
            <p:nvPr/>
          </p:nvSpPr>
          <p:spPr bwMode="auto">
            <a:xfrm>
              <a:off x="849" y="3817"/>
              <a:ext cx="440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AU" altLang="en-AU" sz="2400" dirty="0">
                  <a:solidFill>
                    <a:srgbClr val="0000FF"/>
                  </a:solidFill>
                  <a:latin typeface="Arial Narrow" pitchFamily="34" charset="0"/>
                </a:rPr>
                <a:t>±</a:t>
              </a:r>
              <a:r>
                <a:rPr lang="en-AU" altLang="en-AU" sz="2400" dirty="0" smtClean="0">
                  <a:solidFill>
                    <a:srgbClr val="0000FF"/>
                  </a:solidFill>
                  <a:latin typeface="Arial Narrow" pitchFamily="34" charset="0"/>
                </a:rPr>
                <a:t>0.20</a:t>
              </a:r>
              <a:endParaRPr lang="en-US" altLang="en-AU" sz="2400" dirty="0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18452" name="Rectangle 76"/>
            <p:cNvSpPr>
              <a:spLocks noChangeArrowheads="1"/>
            </p:cNvSpPr>
            <p:nvPr/>
          </p:nvSpPr>
          <p:spPr bwMode="auto">
            <a:xfrm>
              <a:off x="1729" y="3817"/>
              <a:ext cx="440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AU" altLang="en-AU" sz="2400" dirty="0" smtClean="0">
                  <a:solidFill>
                    <a:srgbClr val="0000FF"/>
                  </a:solidFill>
                  <a:latin typeface="Arial Narrow" pitchFamily="34" charset="0"/>
                </a:rPr>
                <a:t>±0.60</a:t>
              </a:r>
              <a:endParaRPr lang="en-US" altLang="en-AU" sz="2400" dirty="0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18453" name="Rectangle 77"/>
            <p:cNvSpPr>
              <a:spLocks noChangeArrowheads="1"/>
            </p:cNvSpPr>
            <p:nvPr/>
          </p:nvSpPr>
          <p:spPr bwMode="auto">
            <a:xfrm>
              <a:off x="2911" y="3817"/>
              <a:ext cx="351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AU" altLang="en-AU" sz="2400" dirty="0" smtClean="0">
                  <a:solidFill>
                    <a:srgbClr val="0000FF"/>
                  </a:solidFill>
                  <a:latin typeface="Arial Narrow" pitchFamily="34" charset="0"/>
                </a:rPr>
                <a:t>±1.2</a:t>
              </a:r>
              <a:endParaRPr lang="en-US" altLang="en-AU" sz="2400" dirty="0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18454" name="Rectangle 78"/>
            <p:cNvSpPr>
              <a:spLocks noChangeArrowheads="1"/>
            </p:cNvSpPr>
            <p:nvPr/>
          </p:nvSpPr>
          <p:spPr bwMode="auto">
            <a:xfrm>
              <a:off x="3685" y="3817"/>
              <a:ext cx="351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AU" altLang="en-AU" sz="2400" dirty="0" smtClean="0">
                  <a:solidFill>
                    <a:srgbClr val="0000FF"/>
                  </a:solidFill>
                  <a:latin typeface="Arial Narrow" pitchFamily="34" charset="0"/>
                </a:rPr>
                <a:t>±2.0</a:t>
              </a:r>
              <a:endParaRPr lang="en-US" altLang="en-AU" sz="2400" dirty="0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18455" name="Rectangle 79"/>
            <p:cNvSpPr>
              <a:spLocks noChangeArrowheads="1"/>
            </p:cNvSpPr>
            <p:nvPr/>
          </p:nvSpPr>
          <p:spPr bwMode="auto">
            <a:xfrm>
              <a:off x="4805" y="3817"/>
              <a:ext cx="351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AU" altLang="en-AU" sz="2400" dirty="0" smtClean="0">
                  <a:solidFill>
                    <a:srgbClr val="0000FF"/>
                  </a:solidFill>
                  <a:latin typeface="Arial Narrow" pitchFamily="34" charset="0"/>
                </a:rPr>
                <a:t>±4.0</a:t>
              </a:r>
              <a:endParaRPr lang="en-US" altLang="en-AU" sz="2400" dirty="0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18456" name="Rectangle 80"/>
            <p:cNvSpPr>
              <a:spLocks noChangeArrowheads="1"/>
            </p:cNvSpPr>
            <p:nvPr/>
          </p:nvSpPr>
          <p:spPr bwMode="auto">
            <a:xfrm>
              <a:off x="432" y="3817"/>
              <a:ext cx="394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AU" altLang="en-AU" sz="2400" dirty="0">
                  <a:latin typeface="Arial Narrow" pitchFamily="34" charset="0"/>
                </a:rPr>
                <a:t>trivial</a:t>
              </a:r>
              <a:endParaRPr lang="en-US" altLang="en-AU" sz="2400" dirty="0">
                <a:latin typeface="Arial Narrow" pitchFamily="34" charset="0"/>
              </a:endParaRPr>
            </a:p>
          </p:txBody>
        </p:sp>
        <p:sp>
          <p:nvSpPr>
            <p:cNvPr id="18457" name="Rectangle 81"/>
            <p:cNvSpPr>
              <a:spLocks noChangeArrowheads="1"/>
            </p:cNvSpPr>
            <p:nvPr/>
          </p:nvSpPr>
          <p:spPr bwMode="auto">
            <a:xfrm>
              <a:off x="1312" y="3817"/>
              <a:ext cx="394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AU" altLang="en-AU" sz="2400" dirty="0">
                  <a:latin typeface="Arial Narrow" pitchFamily="34" charset="0"/>
                </a:rPr>
                <a:t>small</a:t>
              </a:r>
              <a:endParaRPr lang="en-US" altLang="en-AU" sz="2400" dirty="0">
                <a:latin typeface="Arial Narrow" pitchFamily="34" charset="0"/>
              </a:endParaRPr>
            </a:p>
          </p:txBody>
        </p:sp>
        <p:sp>
          <p:nvSpPr>
            <p:cNvPr id="18458" name="Rectangle 82"/>
            <p:cNvSpPr>
              <a:spLocks noChangeArrowheads="1"/>
            </p:cNvSpPr>
            <p:nvPr/>
          </p:nvSpPr>
          <p:spPr bwMode="auto">
            <a:xfrm>
              <a:off x="2192" y="3817"/>
              <a:ext cx="696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AU" altLang="en-AU" sz="2400">
                  <a:latin typeface="Arial Narrow" pitchFamily="34" charset="0"/>
                </a:rPr>
                <a:t>moderate</a:t>
              </a:r>
              <a:endParaRPr lang="en-US" altLang="en-AU" sz="2400">
                <a:latin typeface="Arial Narrow" pitchFamily="34" charset="0"/>
              </a:endParaRPr>
            </a:p>
          </p:txBody>
        </p:sp>
        <p:sp>
          <p:nvSpPr>
            <p:cNvPr id="18459" name="Rectangle 83"/>
            <p:cNvSpPr>
              <a:spLocks noChangeArrowheads="1"/>
            </p:cNvSpPr>
            <p:nvPr/>
          </p:nvSpPr>
          <p:spPr bwMode="auto">
            <a:xfrm>
              <a:off x="3285" y="3817"/>
              <a:ext cx="377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AU" altLang="en-AU" sz="2400">
                  <a:latin typeface="Arial Narrow" pitchFamily="34" charset="0"/>
                </a:rPr>
                <a:t>large</a:t>
              </a:r>
              <a:endParaRPr lang="en-US" altLang="en-AU" sz="2400">
                <a:latin typeface="Arial Narrow" pitchFamily="34" charset="0"/>
              </a:endParaRPr>
            </a:p>
          </p:txBody>
        </p:sp>
        <p:sp>
          <p:nvSpPr>
            <p:cNvPr id="18460" name="Rectangle 84"/>
            <p:cNvSpPr>
              <a:spLocks noChangeArrowheads="1"/>
            </p:cNvSpPr>
            <p:nvPr/>
          </p:nvSpPr>
          <p:spPr bwMode="auto">
            <a:xfrm>
              <a:off x="4059" y="3817"/>
              <a:ext cx="723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AU" altLang="en-AU" sz="2400" dirty="0">
                  <a:latin typeface="Arial Narrow" pitchFamily="34" charset="0"/>
                </a:rPr>
                <a:t>very large</a:t>
              </a:r>
              <a:endParaRPr lang="en-US" altLang="en-AU" sz="2400" dirty="0">
                <a:latin typeface="Arial Narrow" pitchFamily="34" charset="0"/>
              </a:endParaRPr>
            </a:p>
          </p:txBody>
        </p:sp>
        <p:sp>
          <p:nvSpPr>
            <p:cNvPr id="18461" name="Rectangle 85"/>
            <p:cNvSpPr>
              <a:spLocks noChangeArrowheads="1"/>
            </p:cNvSpPr>
            <p:nvPr/>
          </p:nvSpPr>
          <p:spPr bwMode="auto">
            <a:xfrm>
              <a:off x="5179" y="3817"/>
              <a:ext cx="378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AU" altLang="en-AU" sz="2400" dirty="0" smtClean="0">
                  <a:latin typeface="Arial Narrow" pitchFamily="34" charset="0"/>
                </a:rPr>
                <a:t>huge</a:t>
              </a:r>
              <a:endParaRPr lang="en-US" altLang="en-AU" sz="2400" dirty="0">
                <a:latin typeface="Arial Narrow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359853" y="446580"/>
            <a:ext cx="2832056" cy="2916238"/>
            <a:chOff x="1537629" y="446580"/>
            <a:chExt cx="2832056" cy="2916238"/>
          </a:xfrm>
        </p:grpSpPr>
        <p:sp>
          <p:nvSpPr>
            <p:cNvPr id="18501" name="Rectangle 4"/>
            <p:cNvSpPr>
              <a:spLocks noChangeArrowheads="1"/>
            </p:cNvSpPr>
            <p:nvPr/>
          </p:nvSpPr>
          <p:spPr bwMode="auto">
            <a:xfrm>
              <a:off x="1677329" y="861539"/>
              <a:ext cx="2416175" cy="2465259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502" name="Rectangle 5"/>
            <p:cNvSpPr>
              <a:spLocks noChangeArrowheads="1"/>
            </p:cNvSpPr>
            <p:nvPr/>
          </p:nvSpPr>
          <p:spPr bwMode="auto">
            <a:xfrm>
              <a:off x="1869417" y="1818249"/>
              <a:ext cx="2043113" cy="10820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AU" sz="1800">
                  <a:solidFill>
                    <a:schemeClr val="tx2"/>
                  </a:solidFill>
                  <a:latin typeface="Arial" pitchFamily="34" charset="0"/>
                </a:rPr>
                <a:t> </a:t>
              </a:r>
            </a:p>
          </p:txBody>
        </p:sp>
        <p:sp>
          <p:nvSpPr>
            <p:cNvPr id="18503" name="Rectangle 6"/>
            <p:cNvSpPr>
              <a:spLocks noChangeArrowheads="1"/>
            </p:cNvSpPr>
            <p:nvPr/>
          </p:nvSpPr>
          <p:spPr bwMode="auto">
            <a:xfrm>
              <a:off x="2347254" y="2939214"/>
              <a:ext cx="1192213" cy="423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AU" altLang="en-AU" dirty="0">
                  <a:latin typeface="Arial" pitchFamily="34" charset="0"/>
                </a:rPr>
                <a:t>strength</a:t>
              </a:r>
              <a:endParaRPr lang="en-US" altLang="en-AU" dirty="0">
                <a:latin typeface="Arial" pitchFamily="34" charset="0"/>
              </a:endParaRPr>
            </a:p>
          </p:txBody>
        </p:sp>
        <p:sp>
          <p:nvSpPr>
            <p:cNvPr id="18504" name="Freeform 7"/>
            <p:cNvSpPr>
              <a:spLocks/>
            </p:cNvSpPr>
            <p:nvPr/>
          </p:nvSpPr>
          <p:spPr bwMode="auto">
            <a:xfrm>
              <a:off x="1910692" y="1887409"/>
              <a:ext cx="1903413" cy="1018666"/>
            </a:xfrm>
            <a:custGeom>
              <a:avLst/>
              <a:gdLst>
                <a:gd name="T0" fmla="*/ 0 w 1512"/>
                <a:gd name="T1" fmla="*/ 4 h 972"/>
                <a:gd name="T2" fmla="*/ 3 w 1512"/>
                <a:gd name="T3" fmla="*/ 4 h 972"/>
                <a:gd name="T4" fmla="*/ 6 w 1512"/>
                <a:gd name="T5" fmla="*/ 4 h 972"/>
                <a:gd name="T6" fmla="*/ 8 w 1512"/>
                <a:gd name="T7" fmla="*/ 4 h 972"/>
                <a:gd name="T8" fmla="*/ 10 w 1512"/>
                <a:gd name="T9" fmla="*/ 3 h 972"/>
                <a:gd name="T10" fmla="*/ 13 w 1512"/>
                <a:gd name="T11" fmla="*/ 1 h 972"/>
                <a:gd name="T12" fmla="*/ 13 w 1512"/>
                <a:gd name="T13" fmla="*/ 1 h 972"/>
                <a:gd name="T14" fmla="*/ 14 w 1512"/>
                <a:gd name="T15" fmla="*/ 1 h 972"/>
                <a:gd name="T16" fmla="*/ 16 w 1512"/>
                <a:gd name="T17" fmla="*/ 1 h 972"/>
                <a:gd name="T18" fmla="*/ 17 w 1512"/>
                <a:gd name="T19" fmla="*/ 1 h 972"/>
                <a:gd name="T20" fmla="*/ 20 w 1512"/>
                <a:gd name="T21" fmla="*/ 2 h 972"/>
                <a:gd name="T22" fmla="*/ 21 w 1512"/>
                <a:gd name="T23" fmla="*/ 4 h 972"/>
                <a:gd name="T24" fmla="*/ 24 w 1512"/>
                <a:gd name="T25" fmla="*/ 4 h 972"/>
                <a:gd name="T26" fmla="*/ 25 w 1512"/>
                <a:gd name="T27" fmla="*/ 4 h 972"/>
                <a:gd name="T28" fmla="*/ 28 w 1512"/>
                <a:gd name="T29" fmla="*/ 4 h 972"/>
                <a:gd name="T30" fmla="*/ 29 w 1512"/>
                <a:gd name="T31" fmla="*/ 4 h 97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512" h="972">
                  <a:moveTo>
                    <a:pt x="0" y="969"/>
                  </a:moveTo>
                  <a:cubicBezTo>
                    <a:pt x="24" y="969"/>
                    <a:pt x="97" y="972"/>
                    <a:pt x="147" y="966"/>
                  </a:cubicBezTo>
                  <a:cubicBezTo>
                    <a:pt x="197" y="960"/>
                    <a:pt x="259" y="955"/>
                    <a:pt x="300" y="933"/>
                  </a:cubicBezTo>
                  <a:cubicBezTo>
                    <a:pt x="341" y="911"/>
                    <a:pt x="358" y="889"/>
                    <a:pt x="393" y="831"/>
                  </a:cubicBezTo>
                  <a:cubicBezTo>
                    <a:pt x="428" y="773"/>
                    <a:pt x="462" y="707"/>
                    <a:pt x="510" y="585"/>
                  </a:cubicBezTo>
                  <a:cubicBezTo>
                    <a:pt x="558" y="463"/>
                    <a:pt x="648" y="193"/>
                    <a:pt x="684" y="99"/>
                  </a:cubicBezTo>
                  <a:cubicBezTo>
                    <a:pt x="720" y="5"/>
                    <a:pt x="713" y="37"/>
                    <a:pt x="726" y="21"/>
                  </a:cubicBezTo>
                  <a:cubicBezTo>
                    <a:pt x="739" y="5"/>
                    <a:pt x="751" y="0"/>
                    <a:pt x="765" y="3"/>
                  </a:cubicBezTo>
                  <a:cubicBezTo>
                    <a:pt x="779" y="6"/>
                    <a:pt x="790" y="9"/>
                    <a:pt x="810" y="39"/>
                  </a:cubicBezTo>
                  <a:cubicBezTo>
                    <a:pt x="830" y="69"/>
                    <a:pt x="858" y="113"/>
                    <a:pt x="888" y="183"/>
                  </a:cubicBezTo>
                  <a:cubicBezTo>
                    <a:pt x="918" y="253"/>
                    <a:pt x="956" y="365"/>
                    <a:pt x="993" y="462"/>
                  </a:cubicBezTo>
                  <a:cubicBezTo>
                    <a:pt x="1030" y="559"/>
                    <a:pt x="1075" y="692"/>
                    <a:pt x="1113" y="765"/>
                  </a:cubicBezTo>
                  <a:cubicBezTo>
                    <a:pt x="1151" y="838"/>
                    <a:pt x="1190" y="869"/>
                    <a:pt x="1224" y="900"/>
                  </a:cubicBezTo>
                  <a:cubicBezTo>
                    <a:pt x="1258" y="931"/>
                    <a:pt x="1285" y="944"/>
                    <a:pt x="1320" y="954"/>
                  </a:cubicBezTo>
                  <a:cubicBezTo>
                    <a:pt x="1355" y="964"/>
                    <a:pt x="1402" y="962"/>
                    <a:pt x="1434" y="963"/>
                  </a:cubicBezTo>
                  <a:cubicBezTo>
                    <a:pt x="1466" y="964"/>
                    <a:pt x="1489" y="963"/>
                    <a:pt x="1512" y="963"/>
                  </a:cubicBezTo>
                </a:path>
              </a:pathLst>
            </a:custGeom>
            <a:noFill/>
            <a:ln w="28575" cmpd="sng">
              <a:solidFill>
                <a:srgbClr val="00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5" name="Freeform 8"/>
            <p:cNvSpPr>
              <a:spLocks/>
            </p:cNvSpPr>
            <p:nvPr/>
          </p:nvSpPr>
          <p:spPr bwMode="auto">
            <a:xfrm>
              <a:off x="1959904" y="1887409"/>
              <a:ext cx="1901825" cy="1018666"/>
            </a:xfrm>
            <a:custGeom>
              <a:avLst/>
              <a:gdLst>
                <a:gd name="T0" fmla="*/ 0 w 1512"/>
                <a:gd name="T1" fmla="*/ 4 h 972"/>
                <a:gd name="T2" fmla="*/ 3 w 1512"/>
                <a:gd name="T3" fmla="*/ 4 h 972"/>
                <a:gd name="T4" fmla="*/ 6 w 1512"/>
                <a:gd name="T5" fmla="*/ 4 h 972"/>
                <a:gd name="T6" fmla="*/ 8 w 1512"/>
                <a:gd name="T7" fmla="*/ 4 h 972"/>
                <a:gd name="T8" fmla="*/ 10 w 1512"/>
                <a:gd name="T9" fmla="*/ 3 h 972"/>
                <a:gd name="T10" fmla="*/ 13 w 1512"/>
                <a:gd name="T11" fmla="*/ 1 h 972"/>
                <a:gd name="T12" fmla="*/ 13 w 1512"/>
                <a:gd name="T13" fmla="*/ 1 h 972"/>
                <a:gd name="T14" fmla="*/ 14 w 1512"/>
                <a:gd name="T15" fmla="*/ 1 h 972"/>
                <a:gd name="T16" fmla="*/ 16 w 1512"/>
                <a:gd name="T17" fmla="*/ 1 h 972"/>
                <a:gd name="T18" fmla="*/ 17 w 1512"/>
                <a:gd name="T19" fmla="*/ 1 h 972"/>
                <a:gd name="T20" fmla="*/ 19 w 1512"/>
                <a:gd name="T21" fmla="*/ 2 h 972"/>
                <a:gd name="T22" fmla="*/ 21 w 1512"/>
                <a:gd name="T23" fmla="*/ 4 h 972"/>
                <a:gd name="T24" fmla="*/ 23 w 1512"/>
                <a:gd name="T25" fmla="*/ 4 h 972"/>
                <a:gd name="T26" fmla="*/ 25 w 1512"/>
                <a:gd name="T27" fmla="*/ 4 h 972"/>
                <a:gd name="T28" fmla="*/ 28 w 1512"/>
                <a:gd name="T29" fmla="*/ 4 h 972"/>
                <a:gd name="T30" fmla="*/ 29 w 1512"/>
                <a:gd name="T31" fmla="*/ 4 h 97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512" h="972">
                  <a:moveTo>
                    <a:pt x="0" y="969"/>
                  </a:moveTo>
                  <a:cubicBezTo>
                    <a:pt x="24" y="969"/>
                    <a:pt x="97" y="972"/>
                    <a:pt x="147" y="966"/>
                  </a:cubicBezTo>
                  <a:cubicBezTo>
                    <a:pt x="197" y="960"/>
                    <a:pt x="259" y="955"/>
                    <a:pt x="300" y="933"/>
                  </a:cubicBezTo>
                  <a:cubicBezTo>
                    <a:pt x="341" y="911"/>
                    <a:pt x="358" y="889"/>
                    <a:pt x="393" y="831"/>
                  </a:cubicBezTo>
                  <a:cubicBezTo>
                    <a:pt x="428" y="773"/>
                    <a:pt x="462" y="707"/>
                    <a:pt x="510" y="585"/>
                  </a:cubicBezTo>
                  <a:cubicBezTo>
                    <a:pt x="558" y="463"/>
                    <a:pt x="648" y="193"/>
                    <a:pt x="684" y="99"/>
                  </a:cubicBezTo>
                  <a:cubicBezTo>
                    <a:pt x="720" y="5"/>
                    <a:pt x="713" y="37"/>
                    <a:pt x="726" y="21"/>
                  </a:cubicBezTo>
                  <a:cubicBezTo>
                    <a:pt x="739" y="5"/>
                    <a:pt x="751" y="0"/>
                    <a:pt x="765" y="3"/>
                  </a:cubicBezTo>
                  <a:cubicBezTo>
                    <a:pt x="779" y="6"/>
                    <a:pt x="790" y="9"/>
                    <a:pt x="810" y="39"/>
                  </a:cubicBezTo>
                  <a:cubicBezTo>
                    <a:pt x="830" y="69"/>
                    <a:pt x="858" y="113"/>
                    <a:pt x="888" y="183"/>
                  </a:cubicBezTo>
                  <a:cubicBezTo>
                    <a:pt x="918" y="253"/>
                    <a:pt x="956" y="365"/>
                    <a:pt x="993" y="462"/>
                  </a:cubicBezTo>
                  <a:cubicBezTo>
                    <a:pt x="1030" y="559"/>
                    <a:pt x="1075" y="692"/>
                    <a:pt x="1113" y="765"/>
                  </a:cubicBezTo>
                  <a:cubicBezTo>
                    <a:pt x="1151" y="838"/>
                    <a:pt x="1190" y="869"/>
                    <a:pt x="1224" y="900"/>
                  </a:cubicBezTo>
                  <a:cubicBezTo>
                    <a:pt x="1258" y="931"/>
                    <a:pt x="1285" y="944"/>
                    <a:pt x="1320" y="954"/>
                  </a:cubicBezTo>
                  <a:cubicBezTo>
                    <a:pt x="1355" y="964"/>
                    <a:pt x="1402" y="962"/>
                    <a:pt x="1434" y="963"/>
                  </a:cubicBezTo>
                  <a:cubicBezTo>
                    <a:pt x="1466" y="964"/>
                    <a:pt x="1489" y="963"/>
                    <a:pt x="1512" y="963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2877056" y="1493086"/>
              <a:ext cx="192088" cy="100858"/>
              <a:chOff x="2883829" y="1491181"/>
              <a:chExt cx="192088" cy="100858"/>
            </a:xfrm>
          </p:grpSpPr>
          <p:sp>
            <p:nvSpPr>
              <p:cNvPr id="18518" name="Line 10"/>
              <p:cNvSpPr>
                <a:spLocks noChangeShapeType="1"/>
              </p:cNvSpPr>
              <p:nvPr/>
            </p:nvSpPr>
            <p:spPr bwMode="auto">
              <a:xfrm>
                <a:off x="2883829" y="1541610"/>
                <a:ext cx="1920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9" name="Line 11"/>
              <p:cNvSpPr>
                <a:spLocks noChangeShapeType="1"/>
              </p:cNvSpPr>
              <p:nvPr/>
            </p:nvSpPr>
            <p:spPr bwMode="auto">
              <a:xfrm>
                <a:off x="3075917" y="1491181"/>
                <a:ext cx="0" cy="10085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508" name="Group 13"/>
            <p:cNvGrpSpPr>
              <a:grpSpLocks/>
            </p:cNvGrpSpPr>
            <p:nvPr/>
          </p:nvGrpSpPr>
          <p:grpSpPr bwMode="auto">
            <a:xfrm>
              <a:off x="2917908" y="1108521"/>
              <a:ext cx="215900" cy="100858"/>
              <a:chOff x="3650" y="2976"/>
              <a:chExt cx="171" cy="96"/>
            </a:xfrm>
          </p:grpSpPr>
          <p:sp>
            <p:nvSpPr>
              <p:cNvPr id="18516" name="Line 14"/>
              <p:cNvSpPr>
                <a:spLocks noChangeShapeType="1"/>
              </p:cNvSpPr>
              <p:nvPr/>
            </p:nvSpPr>
            <p:spPr bwMode="auto">
              <a:xfrm>
                <a:off x="3650" y="3024"/>
                <a:ext cx="17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7" name="Line 15"/>
              <p:cNvSpPr>
                <a:spLocks noChangeShapeType="1"/>
              </p:cNvSpPr>
              <p:nvPr/>
            </p:nvSpPr>
            <p:spPr bwMode="auto">
              <a:xfrm>
                <a:off x="3819" y="2976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510" name="Line 17"/>
            <p:cNvSpPr>
              <a:spLocks noChangeShapeType="1"/>
            </p:cNvSpPr>
            <p:nvPr/>
          </p:nvSpPr>
          <p:spPr bwMode="auto">
            <a:xfrm>
              <a:off x="1858304" y="2906075"/>
              <a:ext cx="2051050" cy="144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2" name="Rectangle 19"/>
            <p:cNvSpPr>
              <a:spLocks noChangeArrowheads="1"/>
            </p:cNvSpPr>
            <p:nvPr/>
          </p:nvSpPr>
          <p:spPr bwMode="auto">
            <a:xfrm>
              <a:off x="1907517" y="935021"/>
              <a:ext cx="781050" cy="4279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/>
              <a:r>
                <a:rPr lang="en-US" altLang="en-AU" b="1" dirty="0">
                  <a:latin typeface="Arial" pitchFamily="34" charset="0"/>
                </a:rPr>
                <a:t>post</a:t>
              </a:r>
            </a:p>
          </p:txBody>
        </p:sp>
        <p:sp>
          <p:nvSpPr>
            <p:cNvPr id="18514" name="Rectangle 21"/>
            <p:cNvSpPr>
              <a:spLocks noChangeArrowheads="1"/>
            </p:cNvSpPr>
            <p:nvPr/>
          </p:nvSpPr>
          <p:spPr bwMode="auto">
            <a:xfrm>
              <a:off x="2066267" y="1326927"/>
              <a:ext cx="622300" cy="4279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/>
              <a:r>
                <a:rPr lang="en-AU" altLang="en-AU" b="1" dirty="0">
                  <a:latin typeface="Arial" pitchFamily="34" charset="0"/>
                </a:rPr>
                <a:t>p</a:t>
              </a:r>
              <a:r>
                <a:rPr lang="en-US" altLang="en-AU" b="1" dirty="0">
                  <a:latin typeface="Arial" pitchFamily="34" charset="0"/>
                </a:rPr>
                <a:t>re</a:t>
              </a:r>
            </a:p>
          </p:txBody>
        </p:sp>
        <p:sp>
          <p:nvSpPr>
            <p:cNvPr id="18515" name="Rectangle 22"/>
            <p:cNvSpPr>
              <a:spLocks noChangeArrowheads="1"/>
            </p:cNvSpPr>
            <p:nvPr/>
          </p:nvSpPr>
          <p:spPr bwMode="auto">
            <a:xfrm>
              <a:off x="1537629" y="446580"/>
              <a:ext cx="2832056" cy="4437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AU" sz="2300" b="1" dirty="0">
                  <a:latin typeface="Arial Narrow" pitchFamily="34" charset="0"/>
                </a:rPr>
                <a:t>Trivial effect (</a:t>
              </a:r>
              <a:r>
                <a:rPr lang="en-US" altLang="en-AU" sz="2300" b="1" dirty="0" smtClean="0">
                  <a:latin typeface="Arial Narrow" pitchFamily="34" charset="0"/>
                </a:rPr>
                <a:t>0.10x </a:t>
              </a:r>
              <a:r>
                <a:rPr lang="en-US" altLang="en-AU" sz="2300" b="1" dirty="0">
                  <a:latin typeface="Arial Narrow" pitchFamily="34" charset="0"/>
                </a:rPr>
                <a:t>SD)</a:t>
              </a:r>
            </a:p>
          </p:txBody>
        </p:sp>
        <p:sp>
          <p:nvSpPr>
            <p:cNvPr id="91" name="Line 122"/>
            <p:cNvSpPr>
              <a:spLocks noChangeShapeType="1"/>
            </p:cNvSpPr>
            <p:nvPr/>
          </p:nvSpPr>
          <p:spPr bwMode="auto">
            <a:xfrm flipH="1">
              <a:off x="2874304" y="1155468"/>
              <a:ext cx="38100" cy="3861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2"/>
            <p:cNvGrpSpPr/>
            <p:nvPr/>
          </p:nvGrpSpPr>
          <p:grpSpPr>
            <a:xfrm flipH="1">
              <a:off x="2672208" y="1493086"/>
              <a:ext cx="192088" cy="100858"/>
              <a:chOff x="3036229" y="1643581"/>
              <a:chExt cx="192088" cy="100858"/>
            </a:xfrm>
          </p:grpSpPr>
          <p:sp>
            <p:nvSpPr>
              <p:cNvPr id="93" name="Line 10"/>
              <p:cNvSpPr>
                <a:spLocks noChangeShapeType="1"/>
              </p:cNvSpPr>
              <p:nvPr/>
            </p:nvSpPr>
            <p:spPr bwMode="auto">
              <a:xfrm>
                <a:off x="3036229" y="1694010"/>
                <a:ext cx="1920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11"/>
              <p:cNvSpPr>
                <a:spLocks noChangeShapeType="1"/>
              </p:cNvSpPr>
              <p:nvPr/>
            </p:nvSpPr>
            <p:spPr bwMode="auto">
              <a:xfrm>
                <a:off x="3228317" y="1643581"/>
                <a:ext cx="0" cy="10085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" name="Group 101"/>
            <p:cNvGrpSpPr/>
            <p:nvPr/>
          </p:nvGrpSpPr>
          <p:grpSpPr>
            <a:xfrm flipH="1">
              <a:off x="2716295" y="1108521"/>
              <a:ext cx="192088" cy="100858"/>
              <a:chOff x="3036229" y="1643581"/>
              <a:chExt cx="192088" cy="100858"/>
            </a:xfrm>
          </p:grpSpPr>
          <p:sp>
            <p:nvSpPr>
              <p:cNvPr id="103" name="Line 10"/>
              <p:cNvSpPr>
                <a:spLocks noChangeShapeType="1"/>
              </p:cNvSpPr>
              <p:nvPr/>
            </p:nvSpPr>
            <p:spPr bwMode="auto">
              <a:xfrm>
                <a:off x="3036229" y="1694010"/>
                <a:ext cx="1920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11"/>
              <p:cNvSpPr>
                <a:spLocks noChangeShapeType="1"/>
              </p:cNvSpPr>
              <p:nvPr/>
            </p:nvSpPr>
            <p:spPr bwMode="auto">
              <a:xfrm>
                <a:off x="3228317" y="1643581"/>
                <a:ext cx="0" cy="10085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8" name="Oval 134"/>
            <p:cNvSpPr>
              <a:spLocks noChangeArrowheads="1"/>
            </p:cNvSpPr>
            <p:nvPr/>
          </p:nvSpPr>
          <p:spPr bwMode="auto">
            <a:xfrm>
              <a:off x="2839296" y="1091413"/>
              <a:ext cx="144463" cy="1444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89" name="Oval 134"/>
            <p:cNvSpPr>
              <a:spLocks noChangeArrowheads="1"/>
            </p:cNvSpPr>
            <p:nvPr/>
          </p:nvSpPr>
          <p:spPr bwMode="auto">
            <a:xfrm>
              <a:off x="2792725" y="1470934"/>
              <a:ext cx="144463" cy="144462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240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241824" y="446580"/>
            <a:ext cx="3138488" cy="2916238"/>
            <a:chOff x="4419600" y="446580"/>
            <a:chExt cx="3138488" cy="2916238"/>
          </a:xfrm>
        </p:grpSpPr>
        <p:sp>
          <p:nvSpPr>
            <p:cNvPr id="123" name="Rectangle 4"/>
            <p:cNvSpPr>
              <a:spLocks noChangeArrowheads="1"/>
            </p:cNvSpPr>
            <p:nvPr/>
          </p:nvSpPr>
          <p:spPr bwMode="auto">
            <a:xfrm>
              <a:off x="4548188" y="863804"/>
              <a:ext cx="2898776" cy="2465259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83" name="Rectangle 25"/>
            <p:cNvSpPr>
              <a:spLocks noChangeArrowheads="1"/>
            </p:cNvSpPr>
            <p:nvPr/>
          </p:nvSpPr>
          <p:spPr bwMode="auto">
            <a:xfrm>
              <a:off x="4676775" y="1818249"/>
              <a:ext cx="2598738" cy="10820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AU" sz="1800">
                  <a:solidFill>
                    <a:schemeClr val="tx2"/>
                  </a:solidFill>
                  <a:latin typeface="Arial" pitchFamily="34" charset="0"/>
                </a:rPr>
                <a:t> </a:t>
              </a:r>
            </a:p>
          </p:txBody>
        </p:sp>
        <p:sp>
          <p:nvSpPr>
            <p:cNvPr id="18484" name="Rectangle 26"/>
            <p:cNvSpPr>
              <a:spLocks noChangeArrowheads="1"/>
            </p:cNvSpPr>
            <p:nvPr/>
          </p:nvSpPr>
          <p:spPr bwMode="auto">
            <a:xfrm>
              <a:off x="5364163" y="2939214"/>
              <a:ext cx="1192213" cy="423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AU">
                  <a:latin typeface="Arial" pitchFamily="34" charset="0"/>
                </a:rPr>
                <a:t>strength</a:t>
              </a:r>
            </a:p>
          </p:txBody>
        </p:sp>
        <p:sp>
          <p:nvSpPr>
            <p:cNvPr id="18485" name="Freeform 27"/>
            <p:cNvSpPr>
              <a:spLocks/>
            </p:cNvSpPr>
            <p:nvPr/>
          </p:nvSpPr>
          <p:spPr bwMode="auto">
            <a:xfrm>
              <a:off x="4719638" y="1887409"/>
              <a:ext cx="1903413" cy="1018666"/>
            </a:xfrm>
            <a:custGeom>
              <a:avLst/>
              <a:gdLst>
                <a:gd name="T0" fmla="*/ 0 w 1512"/>
                <a:gd name="T1" fmla="*/ 4 h 972"/>
                <a:gd name="T2" fmla="*/ 3 w 1512"/>
                <a:gd name="T3" fmla="*/ 4 h 972"/>
                <a:gd name="T4" fmla="*/ 6 w 1512"/>
                <a:gd name="T5" fmla="*/ 4 h 972"/>
                <a:gd name="T6" fmla="*/ 8 w 1512"/>
                <a:gd name="T7" fmla="*/ 4 h 972"/>
                <a:gd name="T8" fmla="*/ 10 w 1512"/>
                <a:gd name="T9" fmla="*/ 3 h 972"/>
                <a:gd name="T10" fmla="*/ 13 w 1512"/>
                <a:gd name="T11" fmla="*/ 1 h 972"/>
                <a:gd name="T12" fmla="*/ 13 w 1512"/>
                <a:gd name="T13" fmla="*/ 1 h 972"/>
                <a:gd name="T14" fmla="*/ 14 w 1512"/>
                <a:gd name="T15" fmla="*/ 1 h 972"/>
                <a:gd name="T16" fmla="*/ 16 w 1512"/>
                <a:gd name="T17" fmla="*/ 1 h 972"/>
                <a:gd name="T18" fmla="*/ 17 w 1512"/>
                <a:gd name="T19" fmla="*/ 1 h 972"/>
                <a:gd name="T20" fmla="*/ 20 w 1512"/>
                <a:gd name="T21" fmla="*/ 2 h 972"/>
                <a:gd name="T22" fmla="*/ 21 w 1512"/>
                <a:gd name="T23" fmla="*/ 4 h 972"/>
                <a:gd name="T24" fmla="*/ 24 w 1512"/>
                <a:gd name="T25" fmla="*/ 4 h 972"/>
                <a:gd name="T26" fmla="*/ 25 w 1512"/>
                <a:gd name="T27" fmla="*/ 4 h 972"/>
                <a:gd name="T28" fmla="*/ 28 w 1512"/>
                <a:gd name="T29" fmla="*/ 4 h 972"/>
                <a:gd name="T30" fmla="*/ 29 w 1512"/>
                <a:gd name="T31" fmla="*/ 4 h 97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512" h="972">
                  <a:moveTo>
                    <a:pt x="0" y="969"/>
                  </a:moveTo>
                  <a:cubicBezTo>
                    <a:pt x="24" y="969"/>
                    <a:pt x="97" y="972"/>
                    <a:pt x="147" y="966"/>
                  </a:cubicBezTo>
                  <a:cubicBezTo>
                    <a:pt x="197" y="960"/>
                    <a:pt x="259" y="955"/>
                    <a:pt x="300" y="933"/>
                  </a:cubicBezTo>
                  <a:cubicBezTo>
                    <a:pt x="341" y="911"/>
                    <a:pt x="358" y="889"/>
                    <a:pt x="393" y="831"/>
                  </a:cubicBezTo>
                  <a:cubicBezTo>
                    <a:pt x="428" y="773"/>
                    <a:pt x="462" y="707"/>
                    <a:pt x="510" y="585"/>
                  </a:cubicBezTo>
                  <a:cubicBezTo>
                    <a:pt x="558" y="463"/>
                    <a:pt x="648" y="193"/>
                    <a:pt x="684" y="99"/>
                  </a:cubicBezTo>
                  <a:cubicBezTo>
                    <a:pt x="720" y="5"/>
                    <a:pt x="713" y="37"/>
                    <a:pt x="726" y="21"/>
                  </a:cubicBezTo>
                  <a:cubicBezTo>
                    <a:pt x="739" y="5"/>
                    <a:pt x="751" y="0"/>
                    <a:pt x="765" y="3"/>
                  </a:cubicBezTo>
                  <a:cubicBezTo>
                    <a:pt x="779" y="6"/>
                    <a:pt x="790" y="9"/>
                    <a:pt x="810" y="39"/>
                  </a:cubicBezTo>
                  <a:cubicBezTo>
                    <a:pt x="830" y="69"/>
                    <a:pt x="858" y="113"/>
                    <a:pt x="888" y="183"/>
                  </a:cubicBezTo>
                  <a:cubicBezTo>
                    <a:pt x="918" y="253"/>
                    <a:pt x="956" y="365"/>
                    <a:pt x="993" y="462"/>
                  </a:cubicBezTo>
                  <a:cubicBezTo>
                    <a:pt x="1030" y="559"/>
                    <a:pt x="1075" y="692"/>
                    <a:pt x="1113" y="765"/>
                  </a:cubicBezTo>
                  <a:cubicBezTo>
                    <a:pt x="1151" y="838"/>
                    <a:pt x="1190" y="869"/>
                    <a:pt x="1224" y="900"/>
                  </a:cubicBezTo>
                  <a:cubicBezTo>
                    <a:pt x="1258" y="931"/>
                    <a:pt x="1285" y="944"/>
                    <a:pt x="1320" y="954"/>
                  </a:cubicBezTo>
                  <a:cubicBezTo>
                    <a:pt x="1355" y="964"/>
                    <a:pt x="1402" y="962"/>
                    <a:pt x="1434" y="963"/>
                  </a:cubicBezTo>
                  <a:cubicBezTo>
                    <a:pt x="1466" y="964"/>
                    <a:pt x="1489" y="963"/>
                    <a:pt x="1512" y="963"/>
                  </a:cubicBezTo>
                </a:path>
              </a:pathLst>
            </a:custGeom>
            <a:noFill/>
            <a:ln w="28575" cmpd="sng">
              <a:solidFill>
                <a:srgbClr val="00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6" name="Freeform 28"/>
            <p:cNvSpPr>
              <a:spLocks/>
            </p:cNvSpPr>
            <p:nvPr/>
          </p:nvSpPr>
          <p:spPr bwMode="auto">
            <a:xfrm>
              <a:off x="5319713" y="1887409"/>
              <a:ext cx="1903413" cy="1018666"/>
            </a:xfrm>
            <a:custGeom>
              <a:avLst/>
              <a:gdLst>
                <a:gd name="T0" fmla="*/ 0 w 1512"/>
                <a:gd name="T1" fmla="*/ 4 h 972"/>
                <a:gd name="T2" fmla="*/ 3 w 1512"/>
                <a:gd name="T3" fmla="*/ 4 h 972"/>
                <a:gd name="T4" fmla="*/ 6 w 1512"/>
                <a:gd name="T5" fmla="*/ 4 h 972"/>
                <a:gd name="T6" fmla="*/ 8 w 1512"/>
                <a:gd name="T7" fmla="*/ 4 h 972"/>
                <a:gd name="T8" fmla="*/ 10 w 1512"/>
                <a:gd name="T9" fmla="*/ 3 h 972"/>
                <a:gd name="T10" fmla="*/ 13 w 1512"/>
                <a:gd name="T11" fmla="*/ 1 h 972"/>
                <a:gd name="T12" fmla="*/ 13 w 1512"/>
                <a:gd name="T13" fmla="*/ 1 h 972"/>
                <a:gd name="T14" fmla="*/ 14 w 1512"/>
                <a:gd name="T15" fmla="*/ 1 h 972"/>
                <a:gd name="T16" fmla="*/ 16 w 1512"/>
                <a:gd name="T17" fmla="*/ 1 h 972"/>
                <a:gd name="T18" fmla="*/ 17 w 1512"/>
                <a:gd name="T19" fmla="*/ 1 h 972"/>
                <a:gd name="T20" fmla="*/ 20 w 1512"/>
                <a:gd name="T21" fmla="*/ 2 h 972"/>
                <a:gd name="T22" fmla="*/ 21 w 1512"/>
                <a:gd name="T23" fmla="*/ 4 h 972"/>
                <a:gd name="T24" fmla="*/ 24 w 1512"/>
                <a:gd name="T25" fmla="*/ 4 h 972"/>
                <a:gd name="T26" fmla="*/ 25 w 1512"/>
                <a:gd name="T27" fmla="*/ 4 h 972"/>
                <a:gd name="T28" fmla="*/ 28 w 1512"/>
                <a:gd name="T29" fmla="*/ 4 h 972"/>
                <a:gd name="T30" fmla="*/ 29 w 1512"/>
                <a:gd name="T31" fmla="*/ 4 h 97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512" h="972">
                  <a:moveTo>
                    <a:pt x="0" y="969"/>
                  </a:moveTo>
                  <a:cubicBezTo>
                    <a:pt x="24" y="969"/>
                    <a:pt x="97" y="972"/>
                    <a:pt x="147" y="966"/>
                  </a:cubicBezTo>
                  <a:cubicBezTo>
                    <a:pt x="197" y="960"/>
                    <a:pt x="259" y="955"/>
                    <a:pt x="300" y="933"/>
                  </a:cubicBezTo>
                  <a:cubicBezTo>
                    <a:pt x="341" y="911"/>
                    <a:pt x="358" y="889"/>
                    <a:pt x="393" y="831"/>
                  </a:cubicBezTo>
                  <a:cubicBezTo>
                    <a:pt x="428" y="773"/>
                    <a:pt x="462" y="707"/>
                    <a:pt x="510" y="585"/>
                  </a:cubicBezTo>
                  <a:cubicBezTo>
                    <a:pt x="558" y="463"/>
                    <a:pt x="648" y="193"/>
                    <a:pt x="684" y="99"/>
                  </a:cubicBezTo>
                  <a:cubicBezTo>
                    <a:pt x="720" y="5"/>
                    <a:pt x="713" y="37"/>
                    <a:pt x="726" y="21"/>
                  </a:cubicBezTo>
                  <a:cubicBezTo>
                    <a:pt x="739" y="5"/>
                    <a:pt x="751" y="0"/>
                    <a:pt x="765" y="3"/>
                  </a:cubicBezTo>
                  <a:cubicBezTo>
                    <a:pt x="779" y="6"/>
                    <a:pt x="790" y="9"/>
                    <a:pt x="810" y="39"/>
                  </a:cubicBezTo>
                  <a:cubicBezTo>
                    <a:pt x="830" y="69"/>
                    <a:pt x="858" y="113"/>
                    <a:pt x="888" y="183"/>
                  </a:cubicBezTo>
                  <a:cubicBezTo>
                    <a:pt x="918" y="253"/>
                    <a:pt x="956" y="365"/>
                    <a:pt x="993" y="462"/>
                  </a:cubicBezTo>
                  <a:cubicBezTo>
                    <a:pt x="1030" y="559"/>
                    <a:pt x="1075" y="692"/>
                    <a:pt x="1113" y="765"/>
                  </a:cubicBezTo>
                  <a:cubicBezTo>
                    <a:pt x="1151" y="838"/>
                    <a:pt x="1190" y="869"/>
                    <a:pt x="1224" y="900"/>
                  </a:cubicBezTo>
                  <a:cubicBezTo>
                    <a:pt x="1258" y="931"/>
                    <a:pt x="1285" y="944"/>
                    <a:pt x="1320" y="954"/>
                  </a:cubicBezTo>
                  <a:cubicBezTo>
                    <a:pt x="1355" y="964"/>
                    <a:pt x="1402" y="962"/>
                    <a:pt x="1434" y="963"/>
                  </a:cubicBezTo>
                  <a:cubicBezTo>
                    <a:pt x="1466" y="964"/>
                    <a:pt x="1489" y="963"/>
                    <a:pt x="1512" y="963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1" name="Line 37"/>
            <p:cNvSpPr>
              <a:spLocks noChangeShapeType="1"/>
            </p:cNvSpPr>
            <p:nvPr/>
          </p:nvSpPr>
          <p:spPr bwMode="auto">
            <a:xfrm>
              <a:off x="4667250" y="2906075"/>
              <a:ext cx="26050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6" name="Rectangle 42"/>
            <p:cNvSpPr>
              <a:spLocks noChangeArrowheads="1"/>
            </p:cNvSpPr>
            <p:nvPr/>
          </p:nvSpPr>
          <p:spPr bwMode="auto">
            <a:xfrm>
              <a:off x="4419600" y="446580"/>
              <a:ext cx="3138488" cy="4394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AU" sz="2300" b="1">
                  <a:latin typeface="Arial Narrow" pitchFamily="34" charset="0"/>
                </a:rPr>
                <a:t>Very large effect (3.0x SD)</a:t>
              </a:r>
            </a:p>
          </p:txBody>
        </p:sp>
        <p:sp>
          <p:nvSpPr>
            <p:cNvPr id="107" name="Line 10"/>
            <p:cNvSpPr>
              <a:spLocks noChangeShapeType="1"/>
            </p:cNvSpPr>
            <p:nvPr/>
          </p:nvSpPr>
          <p:spPr bwMode="auto">
            <a:xfrm>
              <a:off x="5690447" y="1544797"/>
              <a:ext cx="192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Line 11"/>
            <p:cNvSpPr>
              <a:spLocks noChangeShapeType="1"/>
            </p:cNvSpPr>
            <p:nvPr/>
          </p:nvSpPr>
          <p:spPr bwMode="auto">
            <a:xfrm>
              <a:off x="5882535" y="1494368"/>
              <a:ext cx="0" cy="10085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Line 14"/>
            <p:cNvSpPr>
              <a:spLocks noChangeShapeType="1"/>
            </p:cNvSpPr>
            <p:nvPr/>
          </p:nvSpPr>
          <p:spPr bwMode="auto">
            <a:xfrm>
              <a:off x="6282492" y="1160232"/>
              <a:ext cx="2159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Line 15"/>
            <p:cNvSpPr>
              <a:spLocks noChangeShapeType="1"/>
            </p:cNvSpPr>
            <p:nvPr/>
          </p:nvSpPr>
          <p:spPr bwMode="auto">
            <a:xfrm>
              <a:off x="6495867" y="1109803"/>
              <a:ext cx="0" cy="10085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Rectangle 19"/>
            <p:cNvSpPr>
              <a:spLocks noChangeArrowheads="1"/>
            </p:cNvSpPr>
            <p:nvPr/>
          </p:nvSpPr>
          <p:spPr bwMode="auto">
            <a:xfrm>
              <a:off x="4720908" y="936303"/>
              <a:ext cx="781050" cy="4279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/>
              <a:r>
                <a:rPr lang="en-US" altLang="en-AU" b="1" dirty="0">
                  <a:latin typeface="Arial" pitchFamily="34" charset="0"/>
                </a:rPr>
                <a:t>post</a:t>
              </a:r>
            </a:p>
          </p:txBody>
        </p:sp>
        <p:sp>
          <p:nvSpPr>
            <p:cNvPr id="113" name="Rectangle 21"/>
            <p:cNvSpPr>
              <a:spLocks noChangeArrowheads="1"/>
            </p:cNvSpPr>
            <p:nvPr/>
          </p:nvSpPr>
          <p:spPr bwMode="auto">
            <a:xfrm>
              <a:off x="4879658" y="1328209"/>
              <a:ext cx="622300" cy="4279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/>
              <a:r>
                <a:rPr lang="en-AU" altLang="en-AU" b="1" dirty="0">
                  <a:latin typeface="Arial" pitchFamily="34" charset="0"/>
                </a:rPr>
                <a:t>p</a:t>
              </a:r>
              <a:r>
                <a:rPr lang="en-US" altLang="en-AU" b="1" dirty="0">
                  <a:latin typeface="Arial" pitchFamily="34" charset="0"/>
                </a:rPr>
                <a:t>re</a:t>
              </a:r>
            </a:p>
          </p:txBody>
        </p:sp>
        <p:sp>
          <p:nvSpPr>
            <p:cNvPr id="114" name="Line 122"/>
            <p:cNvSpPr>
              <a:spLocks noChangeShapeType="1"/>
            </p:cNvSpPr>
            <p:nvPr/>
          </p:nvSpPr>
          <p:spPr bwMode="auto">
            <a:xfrm flipH="1">
              <a:off x="5687695" y="1163353"/>
              <a:ext cx="585272" cy="37953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Line 10"/>
            <p:cNvSpPr>
              <a:spLocks noChangeShapeType="1"/>
            </p:cNvSpPr>
            <p:nvPr/>
          </p:nvSpPr>
          <p:spPr bwMode="auto">
            <a:xfrm flipH="1">
              <a:off x="5485599" y="1544797"/>
              <a:ext cx="192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Line 11"/>
            <p:cNvSpPr>
              <a:spLocks noChangeShapeType="1"/>
            </p:cNvSpPr>
            <p:nvPr/>
          </p:nvSpPr>
          <p:spPr bwMode="auto">
            <a:xfrm flipH="1">
              <a:off x="5485599" y="1494368"/>
              <a:ext cx="0" cy="10085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Line 10"/>
            <p:cNvSpPr>
              <a:spLocks noChangeShapeType="1"/>
            </p:cNvSpPr>
            <p:nvPr/>
          </p:nvSpPr>
          <p:spPr bwMode="auto">
            <a:xfrm flipH="1">
              <a:off x="6080879" y="1160232"/>
              <a:ext cx="192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Line 11"/>
            <p:cNvSpPr>
              <a:spLocks noChangeShapeType="1"/>
            </p:cNvSpPr>
            <p:nvPr/>
          </p:nvSpPr>
          <p:spPr bwMode="auto">
            <a:xfrm flipH="1">
              <a:off x="6080879" y="1109803"/>
              <a:ext cx="0" cy="10085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Oval 134"/>
            <p:cNvSpPr>
              <a:spLocks noChangeArrowheads="1"/>
            </p:cNvSpPr>
            <p:nvPr/>
          </p:nvSpPr>
          <p:spPr bwMode="auto">
            <a:xfrm>
              <a:off x="6203880" y="1092695"/>
              <a:ext cx="144463" cy="1444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122" name="Oval 134"/>
            <p:cNvSpPr>
              <a:spLocks noChangeArrowheads="1"/>
            </p:cNvSpPr>
            <p:nvPr/>
          </p:nvSpPr>
          <p:spPr bwMode="auto">
            <a:xfrm>
              <a:off x="5606116" y="1472216"/>
              <a:ext cx="144463" cy="144462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43913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6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06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06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6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06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06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06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06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06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06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219" grpId="0" autoUpdateAnimBg="0"/>
      <p:bldP spid="306226" grpId="0" autoUpdateAnimBg="0"/>
      <p:bldP spid="30622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528" y="44450"/>
            <a:ext cx="9003096" cy="6768926"/>
          </a:xfrm>
        </p:spPr>
        <p:txBody>
          <a:bodyPr/>
          <a:lstStyle/>
          <a:p>
            <a:pPr>
              <a:lnSpc>
                <a:spcPct val="93000"/>
              </a:lnSpc>
            </a:pPr>
            <a:r>
              <a:rPr lang="en-US" altLang="en-US" sz="2700" dirty="0" smtClean="0"/>
              <a:t>Some important points about standardization</a:t>
            </a:r>
          </a:p>
          <a:p>
            <a:pPr lvl="1">
              <a:lnSpc>
                <a:spcPct val="93000"/>
              </a:lnSpc>
            </a:pPr>
            <a:r>
              <a:rPr lang="en-US" altLang="en-US" sz="2500" dirty="0" smtClean="0"/>
              <a:t>Standardizing works only when the SD comes from a sample that is </a:t>
            </a:r>
            <a:r>
              <a:rPr lang="en-US" altLang="en-US" sz="2500" dirty="0" smtClean="0">
                <a:solidFill>
                  <a:srgbClr val="0000FF"/>
                </a:solidFill>
              </a:rPr>
              <a:t>representative of a well-defined population</a:t>
            </a:r>
            <a:r>
              <a:rPr lang="en-US" altLang="en-US" sz="2500" dirty="0" smtClean="0"/>
              <a:t>. </a:t>
            </a:r>
          </a:p>
          <a:p>
            <a:pPr lvl="2">
              <a:lnSpc>
                <a:spcPct val="93000"/>
              </a:lnSpc>
            </a:pPr>
            <a:r>
              <a:rPr lang="en-US" altLang="en-US" sz="2400" dirty="0" smtClean="0"/>
              <a:t>The resulting magnitude applies only to that population.</a:t>
            </a:r>
          </a:p>
          <a:p>
            <a:pPr lvl="1">
              <a:lnSpc>
                <a:spcPct val="93000"/>
              </a:lnSpc>
            </a:pPr>
            <a:r>
              <a:rPr lang="en-US" altLang="en-US" dirty="0" smtClean="0">
                <a:solidFill>
                  <a:srgbClr val="0000FF"/>
                </a:solidFill>
              </a:rPr>
              <a:t>Choice of the SD</a:t>
            </a:r>
            <a:r>
              <a:rPr lang="en-US" altLang="en-US" dirty="0" smtClean="0"/>
              <a:t> can make a big difference to the effect.</a:t>
            </a:r>
          </a:p>
          <a:p>
            <a:pPr lvl="2">
              <a:lnSpc>
                <a:spcPct val="93000"/>
              </a:lnSpc>
            </a:pPr>
            <a:r>
              <a:rPr lang="en-US" altLang="en-US" sz="2400" dirty="0" smtClean="0"/>
              <a:t>To compare two group means, use SD of the </a:t>
            </a:r>
            <a:r>
              <a:rPr lang="en-US" altLang="en-US" sz="2400" dirty="0" smtClean="0">
                <a:solidFill>
                  <a:srgbClr val="0000FF"/>
                </a:solidFill>
              </a:rPr>
              <a:t>"reference" group</a:t>
            </a:r>
            <a:r>
              <a:rPr lang="en-US" altLang="en-US" sz="2400" dirty="0" smtClean="0"/>
              <a:t>.</a:t>
            </a:r>
          </a:p>
          <a:p>
            <a:pPr lvl="2">
              <a:lnSpc>
                <a:spcPct val="93000"/>
              </a:lnSpc>
            </a:pPr>
            <a:r>
              <a:rPr lang="en-US" altLang="en-US" dirty="0" smtClean="0"/>
              <a:t>Or to average the standardized effects, use the </a:t>
            </a:r>
            <a:r>
              <a:rPr lang="en-US" altLang="en-US" dirty="0" smtClean="0">
                <a:solidFill>
                  <a:srgbClr val="0000FF"/>
                </a:solidFill>
              </a:rPr>
              <a:t>harmonic mean SD</a:t>
            </a:r>
            <a:r>
              <a:rPr lang="en-US" altLang="en-US" dirty="0" smtClean="0"/>
              <a:t>:</a:t>
            </a:r>
            <a:br>
              <a:rPr lang="en-US" altLang="en-US" dirty="0" smtClean="0"/>
            </a:br>
            <a:r>
              <a:rPr lang="en-US" altLang="en-US" dirty="0" smtClean="0"/>
              <a:t>1/</a:t>
            </a:r>
            <a:r>
              <a:rPr lang="en-US" altLang="en-US" dirty="0" err="1" smtClean="0"/>
              <a:t>SD</a:t>
            </a:r>
            <a:r>
              <a:rPr lang="en-US" altLang="en-US" baseline="-25000" dirty="0" err="1" smtClean="0"/>
              <a:t>H</a:t>
            </a:r>
            <a:r>
              <a:rPr lang="en-US" altLang="en-US" dirty="0" smtClean="0"/>
              <a:t> = (1/SD</a:t>
            </a:r>
            <a:r>
              <a:rPr lang="en-US" altLang="en-US" baseline="-25000" dirty="0" smtClean="0"/>
              <a:t>A</a:t>
            </a:r>
            <a:r>
              <a:rPr lang="en-US" altLang="en-US" dirty="0" smtClean="0"/>
              <a:t> + 1/</a:t>
            </a:r>
            <a:r>
              <a:rPr lang="en-US" altLang="en-US" dirty="0" err="1" smtClean="0"/>
              <a:t>SD</a:t>
            </a:r>
            <a:r>
              <a:rPr lang="en-US" altLang="en-US" baseline="-25000" dirty="0" err="1" smtClean="0"/>
              <a:t>B</a:t>
            </a:r>
            <a:r>
              <a:rPr lang="en-US" altLang="en-US" dirty="0" smtClean="0"/>
              <a:t>)/2 for two groups, A and B.</a:t>
            </a:r>
          </a:p>
          <a:p>
            <a:pPr lvl="2">
              <a:lnSpc>
                <a:spcPct val="93000"/>
              </a:lnSpc>
            </a:pPr>
            <a:r>
              <a:rPr lang="en-US" altLang="en-US" sz="2400" dirty="0" smtClean="0"/>
              <a:t>In a controlled trial, use the </a:t>
            </a:r>
            <a:r>
              <a:rPr lang="en-US" altLang="en-US" sz="2400" dirty="0" smtClean="0">
                <a:solidFill>
                  <a:srgbClr val="0000FF"/>
                </a:solidFill>
              </a:rPr>
              <a:t>baseline (pre-test) SD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of all subjects.</a:t>
            </a:r>
          </a:p>
          <a:p>
            <a:pPr lvl="1">
              <a:lnSpc>
                <a:spcPct val="93000"/>
              </a:lnSpc>
            </a:pPr>
            <a:r>
              <a:rPr lang="en-US" altLang="en-US" sz="2500" dirty="0" smtClean="0"/>
              <a:t>Standardized effects need </a:t>
            </a:r>
            <a:r>
              <a:rPr lang="en-US" altLang="en-US" sz="2500" dirty="0" smtClean="0">
                <a:solidFill>
                  <a:srgbClr val="0000FF"/>
                </a:solidFill>
              </a:rPr>
              <a:t>adjustment for bias in small samples</a:t>
            </a:r>
            <a:r>
              <a:rPr lang="en-US" altLang="en-US" sz="2500" dirty="0" smtClean="0"/>
              <a:t>. </a:t>
            </a:r>
          </a:p>
          <a:p>
            <a:pPr lvl="2">
              <a:lnSpc>
                <a:spcPct val="93000"/>
              </a:lnSpc>
            </a:pPr>
            <a:r>
              <a:rPr lang="en-US" altLang="en-US" sz="2400" dirty="0" smtClean="0"/>
              <a:t>Sample SDs are biased low, hence </a:t>
            </a:r>
            <a:r>
              <a:rPr lang="en-US" altLang="en-US" sz="2400" dirty="0">
                <a:sym typeface="Symbol" pitchFamily="18" charset="2"/>
              </a:rPr>
              <a:t></a:t>
            </a:r>
            <a:r>
              <a:rPr lang="en-US" altLang="en-US" sz="2400" dirty="0" smtClean="0"/>
              <a:t>mean/SD is biased high.</a:t>
            </a:r>
          </a:p>
          <a:p>
            <a:pPr lvl="1">
              <a:lnSpc>
                <a:spcPct val="93000"/>
              </a:lnSpc>
            </a:pPr>
            <a:r>
              <a:rPr lang="en-US" altLang="en-US" sz="2500" dirty="0" smtClean="0"/>
              <a:t>Beware of authors who show </a:t>
            </a:r>
            <a:r>
              <a:rPr lang="en-US" altLang="en-US" sz="2500" dirty="0" smtClean="0">
                <a:solidFill>
                  <a:srgbClr val="0000FF"/>
                </a:solidFill>
              </a:rPr>
              <a:t>standard errors of the mean</a:t>
            </a:r>
            <a:r>
              <a:rPr lang="en-US" altLang="en-US" sz="2500" dirty="0" smtClean="0"/>
              <a:t> ("SEM").</a:t>
            </a:r>
          </a:p>
          <a:p>
            <a:pPr lvl="2">
              <a:lnSpc>
                <a:spcPct val="93000"/>
              </a:lnSpc>
            </a:pPr>
            <a:r>
              <a:rPr lang="en-US" altLang="en-US" sz="2400" dirty="0" smtClean="0">
                <a:sym typeface="Symbol" pitchFamily="18" charset="2"/>
              </a:rPr>
              <a:t>SEM = SD/(sample size). So effects look bigger than they really are.</a:t>
            </a:r>
          </a:p>
          <a:p>
            <a:pPr lvl="2">
              <a:lnSpc>
                <a:spcPct val="93000"/>
              </a:lnSpc>
            </a:pPr>
            <a:r>
              <a:rPr lang="en-US" altLang="en-US" sz="2400" dirty="0" smtClean="0">
                <a:sym typeface="Symbol" pitchFamily="18" charset="2"/>
              </a:rPr>
              <a:t>The SEM should be banned.</a:t>
            </a:r>
          </a:p>
          <a:p>
            <a:pPr lvl="1">
              <a:lnSpc>
                <a:spcPct val="93000"/>
              </a:lnSpc>
            </a:pPr>
            <a:r>
              <a:rPr lang="en-US" sz="2500" dirty="0" smtClean="0"/>
              <a:t>But </a:t>
            </a:r>
            <a:r>
              <a:rPr lang="en-US" sz="2500" dirty="0">
                <a:solidFill>
                  <a:srgbClr val="0000FF"/>
                </a:solidFill>
              </a:rPr>
              <a:t>a</a:t>
            </a:r>
            <a:r>
              <a:rPr lang="en-US" sz="2500" dirty="0" smtClean="0">
                <a:solidFill>
                  <a:srgbClr val="0000FF"/>
                </a:solidFill>
              </a:rPr>
              <a:t>void </a:t>
            </a:r>
            <a:r>
              <a:rPr lang="en-US" sz="2500" dirty="0">
                <a:solidFill>
                  <a:srgbClr val="0000FF"/>
                </a:solidFill>
              </a:rPr>
              <a:t>standardization!</a:t>
            </a:r>
            <a:r>
              <a:rPr lang="en-US" sz="2500" dirty="0"/>
              <a:t> Use only when </a:t>
            </a:r>
            <a:r>
              <a:rPr lang="en-US" altLang="en-US" sz="2500" dirty="0"/>
              <a:t>your measure has no known relationship to health, wealth or </a:t>
            </a:r>
            <a:r>
              <a:rPr lang="en-US" altLang="en-US" sz="2500" dirty="0" smtClean="0"/>
              <a:t>competitive performance</a:t>
            </a:r>
            <a:r>
              <a:rPr lang="en-US" altLang="en-US" sz="2500" dirty="0"/>
              <a:t>.</a:t>
            </a:r>
          </a:p>
          <a:p>
            <a:pPr>
              <a:lnSpc>
                <a:spcPct val="93000"/>
              </a:lnSpc>
            </a:pPr>
            <a:r>
              <a:rPr lang="en-US" sz="2700" dirty="0" smtClean="0"/>
              <a:t>Other options for </a:t>
            </a:r>
            <a:r>
              <a:rPr lang="en-US" sz="2700" dirty="0"/>
              <a:t>effects </a:t>
            </a:r>
            <a:r>
              <a:rPr lang="en-US" sz="2700" dirty="0" smtClean="0"/>
              <a:t>with </a:t>
            </a:r>
            <a:r>
              <a:rPr lang="en-US" sz="2700" dirty="0"/>
              <a:t>means of some special variables: 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>
                <a:solidFill>
                  <a:srgbClr val="0000FF"/>
                </a:solidFill>
              </a:rPr>
              <a:t>visual-analog </a:t>
            </a:r>
            <a:r>
              <a:rPr lang="en-US" sz="2700" dirty="0">
                <a:solidFill>
                  <a:srgbClr val="0000FF"/>
                </a:solidFill>
              </a:rPr>
              <a:t>scales</a:t>
            </a:r>
            <a:r>
              <a:rPr lang="en-US" sz="2700" dirty="0"/>
              <a:t>, </a:t>
            </a:r>
            <a:r>
              <a:rPr lang="en-US" sz="2700" dirty="0">
                <a:solidFill>
                  <a:srgbClr val="0000FF"/>
                </a:solidFill>
              </a:rPr>
              <a:t>Likert scales</a:t>
            </a:r>
            <a:r>
              <a:rPr lang="en-US" sz="2700" dirty="0"/>
              <a:t>, </a:t>
            </a:r>
            <a:r>
              <a:rPr lang="en-US" sz="2700" dirty="0">
                <a:solidFill>
                  <a:srgbClr val="0000FF"/>
                </a:solidFill>
              </a:rPr>
              <a:t>athletic performance</a:t>
            </a:r>
            <a:r>
              <a:rPr lang="en-US" altLang="en-US" sz="2700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90260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0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0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2" grpId="0" build="p" bldLvl="3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8" y="41287"/>
            <a:ext cx="8991600" cy="6340041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b="1" dirty="0"/>
              <a:t>Visual-analog </a:t>
            </a:r>
            <a:r>
              <a:rPr lang="en-US" b="1" dirty="0" smtClean="0"/>
              <a:t>scales (VAS)</a:t>
            </a:r>
            <a:endParaRPr lang="en-US" b="1" dirty="0"/>
          </a:p>
          <a:p>
            <a:pPr>
              <a:defRPr/>
            </a:pPr>
            <a:r>
              <a:rPr lang="en-US" dirty="0" smtClean="0"/>
              <a:t>The respondents indicate a perception on a line like this:</a:t>
            </a:r>
          </a:p>
          <a:p>
            <a:pPr marL="263525" lvl="1" indent="0">
              <a:buFont typeface="Symbol" pitchFamily="18" charset="2"/>
              <a:buNone/>
              <a:defRPr/>
            </a:pPr>
            <a:r>
              <a:rPr lang="en-US" dirty="0" smtClean="0">
                <a:solidFill>
                  <a:srgbClr val="A50021"/>
                </a:solidFill>
              </a:rPr>
              <a:t>    Rate your pain by placing a mark on this scale:</a:t>
            </a:r>
          </a:p>
          <a:p>
            <a:pPr marL="263525" lvl="1" indent="0">
              <a:buFont typeface="Symbol" pitchFamily="18" charset="2"/>
              <a:buNone/>
              <a:defRPr/>
            </a:pPr>
            <a:endParaRPr lang="en-US" sz="1100" dirty="0" smtClean="0">
              <a:solidFill>
                <a:srgbClr val="990033"/>
              </a:solidFill>
            </a:endParaRPr>
          </a:p>
          <a:p>
            <a:pPr lvl="1">
              <a:defRPr/>
            </a:pPr>
            <a:endParaRPr lang="en-US" sz="1400" dirty="0" smtClean="0"/>
          </a:p>
          <a:p>
            <a:pPr lvl="1">
              <a:defRPr/>
            </a:pPr>
            <a:r>
              <a:rPr lang="en-US" dirty="0" smtClean="0"/>
              <a:t>Score the response as </a:t>
            </a:r>
            <a:r>
              <a:rPr lang="en-US" dirty="0">
                <a:solidFill>
                  <a:srgbClr val="0000FF"/>
                </a:solidFill>
              </a:rPr>
              <a:t>percent of the length</a:t>
            </a:r>
            <a:r>
              <a:rPr lang="en-US" dirty="0" smtClean="0"/>
              <a:t> of the line.</a:t>
            </a:r>
          </a:p>
          <a:p>
            <a:pPr lvl="1">
              <a:defRPr/>
            </a:pPr>
            <a:r>
              <a:rPr lang="en-US" dirty="0" smtClean="0"/>
              <a:t>A change of &lt;10% (e.g., 68%→61%) might be imperceptible.</a:t>
            </a:r>
          </a:p>
          <a:p>
            <a:pPr lvl="2">
              <a:defRPr/>
            </a:pPr>
            <a:r>
              <a:rPr lang="en-US" dirty="0" smtClean="0"/>
              <a:t>So &lt;10% is trivial.</a:t>
            </a:r>
          </a:p>
          <a:p>
            <a:pPr lvl="1">
              <a:defRPr/>
            </a:pPr>
            <a:r>
              <a:rPr lang="en-US" dirty="0" smtClean="0"/>
              <a:t>A change of &gt;90% (e.g., 4%→97%) would be huge.</a:t>
            </a:r>
          </a:p>
          <a:p>
            <a:pPr lvl="1">
              <a:defRPr/>
            </a:pPr>
            <a:r>
              <a:rPr lang="en-US" dirty="0" smtClean="0"/>
              <a:t>Hence thresholds for proportion of "full-scale deflection" or range:</a:t>
            </a:r>
          </a:p>
          <a:p>
            <a:pPr lvl="1">
              <a:defRPr/>
            </a:pPr>
            <a:endParaRPr lang="en-US" sz="3600" dirty="0"/>
          </a:p>
          <a:p>
            <a:pPr lvl="1">
              <a:defRPr/>
            </a:pPr>
            <a:r>
              <a:rPr lang="en-US" dirty="0"/>
              <a:t>Use this scale also to grade the intensity of the </a:t>
            </a:r>
            <a:r>
              <a:rPr lang="en-US" dirty="0" smtClean="0"/>
              <a:t>perception?</a:t>
            </a:r>
            <a:endParaRPr lang="en-US" dirty="0"/>
          </a:p>
          <a:p>
            <a:pPr lvl="2">
              <a:defRPr/>
            </a:pPr>
            <a:r>
              <a:rPr lang="en-US" dirty="0"/>
              <a:t>Replace </a:t>
            </a:r>
            <a:r>
              <a:rPr lang="en-US" i="1" dirty="0"/>
              <a:t>small</a:t>
            </a:r>
            <a:r>
              <a:rPr lang="en-US" dirty="0"/>
              <a:t> with </a:t>
            </a:r>
            <a:r>
              <a:rPr lang="en-US" i="1" dirty="0"/>
              <a:t>low</a:t>
            </a:r>
            <a:r>
              <a:rPr lang="en-US" dirty="0" smtClean="0"/>
              <a:t>, and </a:t>
            </a:r>
            <a:r>
              <a:rPr lang="en-US" i="1" dirty="0"/>
              <a:t>large</a:t>
            </a:r>
            <a:r>
              <a:rPr lang="en-US" dirty="0"/>
              <a:t> with </a:t>
            </a:r>
            <a:r>
              <a:rPr lang="en-US" i="1" dirty="0"/>
              <a:t>high</a:t>
            </a:r>
            <a:r>
              <a:rPr lang="en-US" dirty="0" smtClean="0"/>
              <a:t>.</a:t>
            </a:r>
          </a:p>
          <a:p>
            <a:pPr>
              <a:defRPr/>
            </a:pPr>
            <a:r>
              <a:rPr lang="en-US" dirty="0" smtClean="0"/>
              <a:t>When responses include, or come close to, 0 or 100, a VAS may need to be analyzed as the proportion via </a:t>
            </a:r>
            <a:r>
              <a:rPr lang="en-US" dirty="0" smtClean="0">
                <a:solidFill>
                  <a:srgbClr val="0000FF"/>
                </a:solidFill>
              </a:rPr>
              <a:t>over-dispersed logistic regression</a:t>
            </a:r>
            <a:r>
              <a:rPr lang="en-US" dirty="0" smtClean="0"/>
              <a:t>. 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906463" y="1281001"/>
            <a:ext cx="7021512" cy="488950"/>
            <a:chOff x="401541" y="5039941"/>
            <a:chExt cx="8054415" cy="489878"/>
          </a:xfrm>
        </p:grpSpPr>
        <p:cxnSp>
          <p:nvCxnSpPr>
            <p:cNvPr id="19462" name="Straight Connector 4"/>
            <p:cNvCxnSpPr>
              <a:cxnSpLocks noChangeShapeType="1"/>
            </p:cNvCxnSpPr>
            <p:nvPr/>
          </p:nvCxnSpPr>
          <p:spPr bwMode="auto">
            <a:xfrm>
              <a:off x="1331640" y="5305200"/>
              <a:ext cx="5342412" cy="0"/>
            </a:xfrm>
            <a:prstGeom prst="line">
              <a:avLst/>
            </a:prstGeom>
            <a:noFill/>
            <a:ln w="38100" algn="ctr">
              <a:solidFill>
                <a:srgbClr val="A5002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463" name="Rectangle 63"/>
            <p:cNvSpPr>
              <a:spLocks noChangeArrowheads="1"/>
            </p:cNvSpPr>
            <p:nvPr/>
          </p:nvSpPr>
          <p:spPr bwMode="auto">
            <a:xfrm>
              <a:off x="401541" y="5039941"/>
              <a:ext cx="908420" cy="4898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r" eaLnBrk="0" hangingPunct="0"/>
              <a:r>
                <a:rPr lang="en-AU" altLang="en-AU" sz="2600">
                  <a:solidFill>
                    <a:srgbClr val="A50021"/>
                  </a:solidFill>
                  <a:latin typeface="Arial Narrow" pitchFamily="34" charset="0"/>
                </a:rPr>
                <a:t>none</a:t>
              </a:r>
              <a:endParaRPr lang="en-US" altLang="en-AU" sz="2600">
                <a:solidFill>
                  <a:srgbClr val="A50021"/>
                </a:solidFill>
                <a:latin typeface="Arial Narrow" pitchFamily="34" charset="0"/>
              </a:endParaRPr>
            </a:p>
          </p:txBody>
        </p:sp>
        <p:sp>
          <p:nvSpPr>
            <p:cNvPr id="19464" name="Rectangle 63"/>
            <p:cNvSpPr>
              <a:spLocks noChangeArrowheads="1"/>
            </p:cNvSpPr>
            <p:nvPr/>
          </p:nvSpPr>
          <p:spPr bwMode="auto">
            <a:xfrm>
              <a:off x="6674053" y="5039941"/>
              <a:ext cx="1781903" cy="4898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AU" altLang="en-AU" sz="2600" dirty="0">
                  <a:solidFill>
                    <a:srgbClr val="A50021"/>
                  </a:solidFill>
                  <a:latin typeface="Arial Narrow" pitchFamily="34" charset="0"/>
                </a:rPr>
                <a:t>unbearable</a:t>
              </a:r>
              <a:endParaRPr lang="en-US" altLang="en-AU" sz="2600" dirty="0">
                <a:solidFill>
                  <a:srgbClr val="A50021"/>
                </a:solidFill>
                <a:latin typeface="Arial Narrow" pitchFamily="34" charset="0"/>
              </a:endParaRPr>
            </a:p>
          </p:txBody>
        </p:sp>
      </p:grpSp>
      <p:sp>
        <p:nvSpPr>
          <p:cNvPr id="11" name="Rectangle 63"/>
          <p:cNvSpPr>
            <a:spLocks noChangeArrowheads="1"/>
          </p:cNvSpPr>
          <p:nvPr/>
        </p:nvSpPr>
        <p:spPr bwMode="auto">
          <a:xfrm>
            <a:off x="3187700" y="1150826"/>
            <a:ext cx="541338" cy="76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altLang="en-AU" sz="4400" dirty="0">
                <a:latin typeface="Arial Narrow" pitchFamily="34" charset="0"/>
                <a:sym typeface="Wingdings" pitchFamily="2" charset="2"/>
              </a:rPr>
              <a:t></a:t>
            </a:r>
            <a:endParaRPr lang="en-US" altLang="en-AU" sz="4400" dirty="0">
              <a:latin typeface="Arial Narrow" pitchFamily="34" charset="0"/>
            </a:endParaRPr>
          </a:p>
        </p:txBody>
      </p:sp>
      <p:grpSp>
        <p:nvGrpSpPr>
          <p:cNvPr id="9" name="Group 138"/>
          <p:cNvGrpSpPr>
            <a:grpSpLocks/>
          </p:cNvGrpSpPr>
          <p:nvPr/>
        </p:nvGrpSpPr>
        <p:grpSpPr bwMode="auto">
          <a:xfrm>
            <a:off x="218012" y="3673017"/>
            <a:ext cx="8746476" cy="516994"/>
            <a:chOff x="476" y="3793"/>
            <a:chExt cx="5126" cy="317"/>
          </a:xfrm>
        </p:grpSpPr>
        <p:sp>
          <p:nvSpPr>
            <p:cNvPr id="12" name="Rectangle 139"/>
            <p:cNvSpPr>
              <a:spLocks noChangeArrowheads="1"/>
            </p:cNvSpPr>
            <p:nvPr/>
          </p:nvSpPr>
          <p:spPr bwMode="auto">
            <a:xfrm rot="10800000">
              <a:off x="476" y="3793"/>
              <a:ext cx="5126" cy="317"/>
            </a:xfrm>
            <a:prstGeom prst="rect">
              <a:avLst/>
            </a:prstGeom>
            <a:gradFill rotWithShape="1">
              <a:gsLst>
                <a:gs pos="0">
                  <a:srgbClr val="FF3399">
                    <a:alpha val="29999"/>
                  </a:srgbClr>
                </a:gs>
                <a:gs pos="25000">
                  <a:srgbClr val="FF6633">
                    <a:alpha val="29999"/>
                  </a:srgbClr>
                </a:gs>
                <a:gs pos="50000">
                  <a:srgbClr val="FFFF00">
                    <a:alpha val="29999"/>
                  </a:srgbClr>
                </a:gs>
                <a:gs pos="75000">
                  <a:srgbClr val="01A78F">
                    <a:alpha val="29999"/>
                  </a:srgbClr>
                </a:gs>
                <a:gs pos="100000">
                  <a:srgbClr val="3366FF">
                    <a:alpha val="29999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13" name="Rectangle 140"/>
            <p:cNvSpPr>
              <a:spLocks noChangeArrowheads="1"/>
            </p:cNvSpPr>
            <p:nvPr/>
          </p:nvSpPr>
          <p:spPr bwMode="auto">
            <a:xfrm>
              <a:off x="901" y="3823"/>
              <a:ext cx="428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AU" altLang="en-AU" sz="2400" dirty="0" smtClean="0">
                  <a:solidFill>
                    <a:srgbClr val="0000FF"/>
                  </a:solidFill>
                  <a:latin typeface="Arial Narrow" pitchFamily="34" charset="0"/>
                </a:rPr>
                <a:t>±10%</a:t>
              </a:r>
              <a:endParaRPr lang="en-US" altLang="en-AU" sz="2400" dirty="0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14" name="Rectangle 141"/>
            <p:cNvSpPr>
              <a:spLocks noChangeArrowheads="1"/>
            </p:cNvSpPr>
            <p:nvPr/>
          </p:nvSpPr>
          <p:spPr bwMode="auto">
            <a:xfrm>
              <a:off x="1723" y="3823"/>
              <a:ext cx="428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AU" altLang="en-AU" sz="2400" dirty="0" smtClean="0">
                  <a:solidFill>
                    <a:srgbClr val="0000FF"/>
                  </a:solidFill>
                  <a:latin typeface="Arial Narrow" pitchFamily="34" charset="0"/>
                </a:rPr>
                <a:t>±30%</a:t>
              </a:r>
              <a:endParaRPr lang="en-US" altLang="en-AU" sz="2400" dirty="0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15" name="Rectangle 142"/>
            <p:cNvSpPr>
              <a:spLocks noChangeArrowheads="1"/>
            </p:cNvSpPr>
            <p:nvPr/>
          </p:nvSpPr>
          <p:spPr bwMode="auto">
            <a:xfrm>
              <a:off x="2832" y="3823"/>
              <a:ext cx="428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AU" altLang="en-AU" sz="2400" dirty="0" smtClean="0">
                  <a:solidFill>
                    <a:srgbClr val="0000FF"/>
                  </a:solidFill>
                  <a:latin typeface="Arial Narrow" pitchFamily="34" charset="0"/>
                </a:rPr>
                <a:t>±50%</a:t>
              </a:r>
              <a:endParaRPr lang="en-US" altLang="en-AU" sz="2400" dirty="0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16" name="Rectangle 143"/>
            <p:cNvSpPr>
              <a:spLocks noChangeArrowheads="1"/>
            </p:cNvSpPr>
            <p:nvPr/>
          </p:nvSpPr>
          <p:spPr bwMode="auto">
            <a:xfrm>
              <a:off x="3637" y="3823"/>
              <a:ext cx="428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AU" altLang="en-AU" sz="2400" dirty="0" smtClean="0">
                  <a:solidFill>
                    <a:srgbClr val="0000FF"/>
                  </a:solidFill>
                  <a:latin typeface="Arial Narrow" pitchFamily="34" charset="0"/>
                </a:rPr>
                <a:t>±70%</a:t>
              </a:r>
              <a:endParaRPr lang="en-US" altLang="en-AU" sz="2400" dirty="0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17" name="Rectangle 144"/>
            <p:cNvSpPr>
              <a:spLocks noChangeArrowheads="1"/>
            </p:cNvSpPr>
            <p:nvPr/>
          </p:nvSpPr>
          <p:spPr bwMode="auto">
            <a:xfrm>
              <a:off x="4772" y="3823"/>
              <a:ext cx="428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AU" altLang="en-AU" sz="2400" dirty="0" smtClean="0">
                  <a:solidFill>
                    <a:srgbClr val="0000FF"/>
                  </a:solidFill>
                  <a:latin typeface="Arial Narrow" pitchFamily="34" charset="0"/>
                </a:rPr>
                <a:t>±90%</a:t>
              </a:r>
              <a:endParaRPr lang="en-US" altLang="en-AU" sz="2400" dirty="0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18" name="Rectangle 145"/>
            <p:cNvSpPr>
              <a:spLocks noChangeArrowheads="1"/>
            </p:cNvSpPr>
            <p:nvPr/>
          </p:nvSpPr>
          <p:spPr bwMode="auto">
            <a:xfrm>
              <a:off x="516" y="3819"/>
              <a:ext cx="377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AU" altLang="en-AU" sz="2400" dirty="0">
                  <a:latin typeface="Arial Narrow" pitchFamily="34" charset="0"/>
                </a:rPr>
                <a:t>trivial</a:t>
              </a:r>
              <a:endParaRPr lang="en-US" altLang="en-AU" sz="2400" dirty="0">
                <a:latin typeface="Arial Narrow" pitchFamily="34" charset="0"/>
              </a:endParaRPr>
            </a:p>
          </p:txBody>
        </p:sp>
        <p:sp>
          <p:nvSpPr>
            <p:cNvPr id="19" name="Rectangle 146"/>
            <p:cNvSpPr>
              <a:spLocks noChangeArrowheads="1"/>
            </p:cNvSpPr>
            <p:nvPr/>
          </p:nvSpPr>
          <p:spPr bwMode="auto">
            <a:xfrm>
              <a:off x="1338" y="3819"/>
              <a:ext cx="377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AU" altLang="en-AU" sz="2400">
                  <a:latin typeface="Arial Narrow" pitchFamily="34" charset="0"/>
                </a:rPr>
                <a:t>small</a:t>
              </a:r>
              <a:endParaRPr lang="en-US" altLang="en-AU" sz="2400">
                <a:latin typeface="Arial Narrow" pitchFamily="34" charset="0"/>
              </a:endParaRPr>
            </a:p>
          </p:txBody>
        </p:sp>
        <p:sp>
          <p:nvSpPr>
            <p:cNvPr id="20" name="Rectangle 147"/>
            <p:cNvSpPr>
              <a:spLocks noChangeArrowheads="1"/>
            </p:cNvSpPr>
            <p:nvPr/>
          </p:nvSpPr>
          <p:spPr bwMode="auto">
            <a:xfrm>
              <a:off x="2159" y="3819"/>
              <a:ext cx="665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AU" altLang="en-AU" sz="2400" dirty="0">
                  <a:latin typeface="Arial Narrow" pitchFamily="34" charset="0"/>
                </a:rPr>
                <a:t>moderate</a:t>
              </a:r>
              <a:endParaRPr lang="en-US" altLang="en-AU" sz="2400" dirty="0">
                <a:latin typeface="Arial Narrow" pitchFamily="34" charset="0"/>
              </a:endParaRPr>
            </a:p>
          </p:txBody>
        </p:sp>
        <p:sp>
          <p:nvSpPr>
            <p:cNvPr id="21" name="Rectangle 148"/>
            <p:cNvSpPr>
              <a:spLocks noChangeArrowheads="1"/>
            </p:cNvSpPr>
            <p:nvPr/>
          </p:nvSpPr>
          <p:spPr bwMode="auto">
            <a:xfrm>
              <a:off x="3269" y="3819"/>
              <a:ext cx="360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AU" altLang="en-AU" sz="2400">
                  <a:latin typeface="Arial Narrow" pitchFamily="34" charset="0"/>
                </a:rPr>
                <a:t>large</a:t>
              </a:r>
              <a:endParaRPr lang="en-US" altLang="en-AU" sz="2400">
                <a:latin typeface="Arial Narrow" pitchFamily="34" charset="0"/>
              </a:endParaRPr>
            </a:p>
          </p:txBody>
        </p:sp>
        <p:sp>
          <p:nvSpPr>
            <p:cNvPr id="22" name="Rectangle 149"/>
            <p:cNvSpPr>
              <a:spLocks noChangeArrowheads="1"/>
            </p:cNvSpPr>
            <p:nvPr/>
          </p:nvSpPr>
          <p:spPr bwMode="auto">
            <a:xfrm>
              <a:off x="4073" y="3819"/>
              <a:ext cx="690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AU" altLang="en-AU" sz="2400" dirty="0">
                  <a:latin typeface="Arial Narrow" pitchFamily="34" charset="0"/>
                </a:rPr>
                <a:t>very large</a:t>
              </a:r>
              <a:endParaRPr lang="en-US" altLang="en-AU" sz="2400" dirty="0">
                <a:latin typeface="Arial Narrow" pitchFamily="34" charset="0"/>
              </a:endParaRPr>
            </a:p>
          </p:txBody>
        </p:sp>
        <p:sp>
          <p:nvSpPr>
            <p:cNvPr id="23" name="Rectangle 150"/>
            <p:cNvSpPr>
              <a:spLocks noChangeArrowheads="1"/>
            </p:cNvSpPr>
            <p:nvPr/>
          </p:nvSpPr>
          <p:spPr bwMode="auto">
            <a:xfrm>
              <a:off x="5208" y="3819"/>
              <a:ext cx="352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AU" altLang="en-AU" sz="2400" dirty="0" smtClean="0">
                  <a:latin typeface="Arial Narrow" pitchFamily="34" charset="0"/>
                </a:rPr>
                <a:t>huge</a:t>
              </a:r>
              <a:endParaRPr lang="en-US" altLang="en-AU" sz="2400" dirty="0">
                <a:latin typeface="Arial Narrow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6566952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 autoUpdateAnimBg="0"/>
      <p:bldP spid="11" grpId="0" uiExpan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8" y="9940"/>
            <a:ext cx="8991600" cy="6807382"/>
          </a:xfrm>
        </p:spPr>
        <p:txBody>
          <a:bodyPr/>
          <a:lstStyle/>
          <a:p>
            <a:pPr marL="0" indent="0">
              <a:lnSpc>
                <a:spcPct val="94000"/>
              </a:lnSpc>
              <a:buNone/>
              <a:defRPr/>
            </a:pPr>
            <a:r>
              <a:rPr lang="en-US" b="1" dirty="0" smtClean="0"/>
              <a:t>Likert </a:t>
            </a:r>
            <a:r>
              <a:rPr lang="en-US" b="1" dirty="0"/>
              <a:t>scales</a:t>
            </a:r>
          </a:p>
          <a:p>
            <a:pPr>
              <a:lnSpc>
                <a:spcPct val="94000"/>
              </a:lnSpc>
              <a:spcBef>
                <a:spcPts val="0"/>
              </a:spcBef>
              <a:defRPr/>
            </a:pPr>
            <a:r>
              <a:rPr lang="en-US" dirty="0" smtClean="0"/>
              <a:t>Example: </a:t>
            </a:r>
            <a:r>
              <a:rPr lang="en-US" sz="2700" dirty="0" smtClean="0">
                <a:solidFill>
                  <a:srgbClr val="A50021"/>
                </a:solidFill>
              </a:rPr>
              <a:t>How easy or hard was the training session today?</a:t>
            </a:r>
          </a:p>
          <a:p>
            <a:pPr marL="263525" lvl="1" indent="0">
              <a:lnSpc>
                <a:spcPct val="80000"/>
              </a:lnSpc>
              <a:buFont typeface="Symbol" pitchFamily="18" charset="2"/>
              <a:buNone/>
              <a:defRPr/>
            </a:pPr>
            <a:r>
              <a:rPr lang="en-US" sz="2200" dirty="0" smtClean="0">
                <a:solidFill>
                  <a:srgbClr val="A50021"/>
                </a:solidFill>
                <a:sym typeface="Wingdings"/>
              </a:rPr>
              <a:t>                      very easy</a:t>
            </a:r>
            <a:r>
              <a:rPr lang="en-US" sz="2800" b="1" dirty="0" smtClean="0">
                <a:solidFill>
                  <a:srgbClr val="A50021"/>
                </a:solidFill>
                <a:sym typeface="Wingdings 2"/>
              </a:rPr>
              <a:t></a:t>
            </a:r>
            <a:r>
              <a:rPr lang="en-US" sz="2200" b="1" dirty="0" smtClean="0">
                <a:solidFill>
                  <a:srgbClr val="A50021"/>
                </a:solidFill>
                <a:sym typeface="Wingdings 2"/>
              </a:rPr>
              <a:t>   </a:t>
            </a:r>
            <a:r>
              <a:rPr lang="en-US" sz="2200" dirty="0" smtClean="0">
                <a:solidFill>
                  <a:srgbClr val="A50021"/>
                </a:solidFill>
                <a:sym typeface="Wingdings 2"/>
              </a:rPr>
              <a:t>easy</a:t>
            </a:r>
            <a:r>
              <a:rPr lang="en-US" sz="2800" b="1" dirty="0" smtClean="0">
                <a:solidFill>
                  <a:srgbClr val="A50021"/>
                </a:solidFill>
                <a:sym typeface="Wingdings 2"/>
              </a:rPr>
              <a:t></a:t>
            </a:r>
            <a:r>
              <a:rPr lang="en-US" sz="2200" b="1" dirty="0" smtClean="0">
                <a:solidFill>
                  <a:srgbClr val="A50021"/>
                </a:solidFill>
                <a:sym typeface="Wingdings 2"/>
              </a:rPr>
              <a:t>    </a:t>
            </a:r>
            <a:r>
              <a:rPr lang="en-US" sz="2200" dirty="0" smtClean="0">
                <a:solidFill>
                  <a:srgbClr val="A50021"/>
                </a:solidFill>
                <a:sym typeface="Wingdings"/>
              </a:rPr>
              <a:t>moderate</a:t>
            </a:r>
            <a:r>
              <a:rPr lang="en-US" sz="2800" b="1" dirty="0" smtClean="0">
                <a:solidFill>
                  <a:srgbClr val="A50021"/>
                </a:solidFill>
                <a:sym typeface="Wingdings 2"/>
              </a:rPr>
              <a:t></a:t>
            </a:r>
            <a:r>
              <a:rPr lang="en-US" sz="2200" b="1" dirty="0" smtClean="0">
                <a:solidFill>
                  <a:srgbClr val="A50021"/>
                </a:solidFill>
                <a:sym typeface="Wingdings 2"/>
              </a:rPr>
              <a:t>    </a:t>
            </a:r>
            <a:r>
              <a:rPr lang="en-US" sz="2200" dirty="0" smtClean="0">
                <a:solidFill>
                  <a:srgbClr val="A50021"/>
                </a:solidFill>
                <a:sym typeface="Wingdings"/>
              </a:rPr>
              <a:t>hard</a:t>
            </a:r>
            <a:r>
              <a:rPr lang="en-US" sz="2800" b="1" dirty="0" smtClean="0">
                <a:solidFill>
                  <a:srgbClr val="A50021"/>
                </a:solidFill>
                <a:sym typeface="Wingdings 2"/>
              </a:rPr>
              <a:t></a:t>
            </a:r>
            <a:r>
              <a:rPr lang="en-US" sz="2200" b="1" dirty="0" smtClean="0">
                <a:solidFill>
                  <a:srgbClr val="A50021"/>
                </a:solidFill>
                <a:sym typeface="Wingdings 2"/>
              </a:rPr>
              <a:t>   </a:t>
            </a:r>
            <a:r>
              <a:rPr lang="en-US" sz="2200" dirty="0" smtClean="0">
                <a:solidFill>
                  <a:srgbClr val="A50021"/>
                </a:solidFill>
                <a:sym typeface="Wingdings 2"/>
              </a:rPr>
              <a:t>very hard</a:t>
            </a:r>
            <a:r>
              <a:rPr lang="en-US" sz="2800" b="1" dirty="0" smtClean="0">
                <a:solidFill>
                  <a:srgbClr val="A50021"/>
                </a:solidFill>
                <a:sym typeface="Wingdings 2"/>
              </a:rPr>
              <a:t></a:t>
            </a:r>
            <a:r>
              <a:rPr lang="en-US" sz="2200" b="1" dirty="0" smtClean="0">
                <a:solidFill>
                  <a:srgbClr val="A50021"/>
                </a:solidFill>
                <a:sym typeface="Wingdings 2"/>
              </a:rPr>
              <a:t> </a:t>
            </a:r>
            <a:endParaRPr lang="en-US" sz="1100" dirty="0" smtClean="0">
              <a:solidFill>
                <a:srgbClr val="A50021"/>
              </a:solidFill>
              <a:sym typeface="Wingdings"/>
            </a:endParaRPr>
          </a:p>
          <a:p>
            <a:pPr lvl="1">
              <a:lnSpc>
                <a:spcPct val="94000"/>
              </a:lnSpc>
              <a:defRPr/>
            </a:pPr>
            <a:r>
              <a:rPr lang="en-US" dirty="0" smtClean="0">
                <a:sym typeface="Wingdings"/>
              </a:rPr>
              <a:t>Code as </a:t>
            </a:r>
            <a:r>
              <a:rPr lang="en-US" dirty="0">
                <a:sym typeface="Wingdings"/>
              </a:rPr>
              <a:t>integers (1, 2, 3, 4, 5</a:t>
            </a:r>
            <a:r>
              <a:rPr lang="en-US" dirty="0" smtClean="0">
                <a:sym typeface="Wingdings"/>
              </a:rPr>
              <a:t>…), 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rescale</a:t>
            </a:r>
            <a:r>
              <a:rPr lang="en-US" dirty="0" smtClean="0">
                <a:sym typeface="Wingdings"/>
              </a:rPr>
              <a:t> to </a:t>
            </a:r>
            <a:r>
              <a:rPr lang="en-US" dirty="0">
                <a:sym typeface="Wingdings"/>
              </a:rPr>
              <a:t>range from </a:t>
            </a:r>
            <a:r>
              <a:rPr lang="en-US" dirty="0">
                <a:solidFill>
                  <a:srgbClr val="0000FF"/>
                </a:solidFill>
                <a:sym typeface="Wingdings"/>
              </a:rPr>
              <a:t>0-100</a:t>
            </a:r>
            <a:r>
              <a:rPr lang="en-US" dirty="0">
                <a:sym typeface="Wingdings"/>
              </a:rPr>
              <a:t>, </a:t>
            </a:r>
            <a:r>
              <a:rPr lang="en-US" dirty="0" smtClean="0">
                <a:sym typeface="Wingdings"/>
              </a:rPr>
              <a:t/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then </a:t>
            </a:r>
            <a:r>
              <a:rPr lang="en-US" dirty="0">
                <a:sym typeface="Wingdings"/>
              </a:rPr>
              <a:t>use the same thresholds as for visual-analog </a:t>
            </a:r>
            <a:r>
              <a:rPr lang="en-US" dirty="0" smtClean="0">
                <a:sym typeface="Wingdings"/>
              </a:rPr>
              <a:t>scales,</a:t>
            </a:r>
            <a:endParaRPr lang="en-US" dirty="0">
              <a:sym typeface="Wingdings"/>
            </a:endParaRPr>
          </a:p>
          <a:p>
            <a:pPr lvl="1">
              <a:lnSpc>
                <a:spcPct val="94000"/>
              </a:lnSpc>
              <a:defRPr/>
            </a:pPr>
            <a:r>
              <a:rPr lang="en-US" dirty="0" smtClean="0">
                <a:sym typeface="Wingdings"/>
              </a:rPr>
              <a:t>Or </a:t>
            </a:r>
            <a:r>
              <a:rPr lang="en-US" dirty="0">
                <a:sym typeface="Wingdings"/>
              </a:rPr>
              <a:t>use equivalent thresholds with the </a:t>
            </a:r>
            <a:r>
              <a:rPr lang="en-US" dirty="0" smtClean="0">
                <a:sym typeface="Wingdings"/>
              </a:rPr>
              <a:t>integer </a:t>
            </a:r>
            <a:r>
              <a:rPr lang="en-US" dirty="0">
                <a:sym typeface="Wingdings"/>
              </a:rPr>
              <a:t>scale. </a:t>
            </a:r>
            <a:r>
              <a:rPr lang="en-US" dirty="0" smtClean="0">
                <a:sym typeface="Wingdings"/>
              </a:rPr>
              <a:t>Example:</a:t>
            </a:r>
          </a:p>
          <a:p>
            <a:pPr lvl="2">
              <a:lnSpc>
                <a:spcPct val="94000"/>
              </a:lnSpc>
              <a:defRPr/>
            </a:pPr>
            <a:r>
              <a:rPr lang="en-US" dirty="0" smtClean="0">
                <a:sym typeface="Wingdings"/>
              </a:rPr>
              <a:t>A 5-pt </a:t>
            </a:r>
            <a:r>
              <a:rPr lang="en-US" dirty="0">
                <a:sym typeface="Wingdings"/>
              </a:rPr>
              <a:t>scale </a:t>
            </a:r>
            <a:r>
              <a:rPr lang="en-US" dirty="0" smtClean="0">
                <a:sym typeface="Wingdings"/>
              </a:rPr>
              <a:t>is coded 1 to 5. The range is 5 – 1 = 4 (steps). </a:t>
            </a:r>
          </a:p>
          <a:p>
            <a:pPr lvl="2">
              <a:lnSpc>
                <a:spcPct val="94000"/>
              </a:lnSpc>
              <a:defRPr/>
            </a:pPr>
            <a:r>
              <a:rPr lang="en-US" dirty="0" smtClean="0">
                <a:sym typeface="Wingdings"/>
              </a:rPr>
              <a:t>Hence thresholds: 10% of 4 = 0.4; 30% of 4 = 1.2, etc.</a:t>
            </a:r>
          </a:p>
          <a:p>
            <a:pPr>
              <a:lnSpc>
                <a:spcPct val="94000"/>
              </a:lnSpc>
              <a:defRPr/>
            </a:pPr>
            <a:r>
              <a:rPr lang="en-US" dirty="0" smtClean="0">
                <a:solidFill>
                  <a:srgbClr val="0000FF"/>
                </a:solidFill>
                <a:sym typeface="Wingdings"/>
              </a:rPr>
              <a:t>Dimensions in a psychometric inventory</a:t>
            </a:r>
            <a:r>
              <a:rPr lang="en-US" dirty="0" smtClean="0">
                <a:sym typeface="Wingdings"/>
              </a:rPr>
              <a:t> consist of sums or averages of multiple Likert scales, all coded as integers.</a:t>
            </a:r>
          </a:p>
          <a:p>
            <a:pPr lvl="1">
              <a:lnSpc>
                <a:spcPct val="94000"/>
              </a:lnSpc>
              <a:defRPr/>
            </a:pPr>
            <a:r>
              <a:rPr lang="en-US" dirty="0" smtClean="0">
                <a:sym typeface="Wingdings"/>
              </a:rPr>
              <a:t>Example: several dimensions of motivation.</a:t>
            </a:r>
          </a:p>
          <a:p>
            <a:pPr lvl="1">
              <a:lnSpc>
                <a:spcPct val="94000"/>
              </a:lnSpc>
              <a:defRPr/>
            </a:pPr>
            <a:r>
              <a:rPr lang="en-US" dirty="0" smtClean="0">
                <a:sym typeface="Wingdings"/>
              </a:rPr>
              <a:t>Each dimension should be 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rescaled</a:t>
            </a:r>
            <a:r>
              <a:rPr lang="en-US" dirty="0" smtClean="0">
                <a:sym typeface="Wingdings"/>
              </a:rPr>
              <a:t> to range from a minimum possible score of 0 and a maximum possible score of 100.</a:t>
            </a:r>
          </a:p>
          <a:p>
            <a:pPr lvl="1">
              <a:lnSpc>
                <a:spcPct val="94000"/>
              </a:lnSpc>
              <a:defRPr/>
            </a:pPr>
            <a:r>
              <a:rPr lang="en-US" dirty="0" smtClean="0">
                <a:sym typeface="Wingdings"/>
              </a:rPr>
              <a:t>The magnitude thresholds </a:t>
            </a:r>
            <a:r>
              <a:rPr lang="en-US" i="1" dirty="0" smtClean="0">
                <a:sym typeface="Wingdings"/>
              </a:rPr>
              <a:t>could</a:t>
            </a:r>
            <a:r>
              <a:rPr lang="en-US" dirty="0" smtClean="0">
                <a:sym typeface="Wingdings"/>
              </a:rPr>
              <a:t> then be the same as for visual analog scales (±10%, ±30%, etc.).</a:t>
            </a:r>
          </a:p>
          <a:p>
            <a:pPr lvl="1">
              <a:lnSpc>
                <a:spcPct val="94000"/>
              </a:lnSpc>
              <a:defRPr/>
            </a:pPr>
            <a:r>
              <a:rPr lang="en-US" dirty="0" smtClean="0">
                <a:sym typeface="Wingdings"/>
              </a:rPr>
              <a:t>But standardization probably provides more realistic thresholds.</a:t>
            </a:r>
          </a:p>
          <a:p>
            <a:pPr>
              <a:lnSpc>
                <a:spcPct val="94000"/>
              </a:lnSpc>
              <a:defRPr/>
            </a:pPr>
            <a:r>
              <a:rPr lang="en-US" dirty="0" smtClean="0"/>
              <a:t>Analysis may require over-dispersed logistic regression.</a:t>
            </a:r>
            <a:endParaRPr lang="en-US" dirty="0"/>
          </a:p>
        </p:txBody>
      </p:sp>
      <p:sp>
        <p:nvSpPr>
          <p:cNvPr id="8" name="Rectangle 63"/>
          <p:cNvSpPr>
            <a:spLocks noChangeArrowheads="1"/>
          </p:cNvSpPr>
          <p:nvPr/>
        </p:nvSpPr>
        <p:spPr bwMode="auto">
          <a:xfrm>
            <a:off x="7511876" y="808331"/>
            <a:ext cx="44450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altLang="en-AU" sz="2600" b="1" dirty="0">
                <a:solidFill>
                  <a:srgbClr val="0070C0"/>
                </a:solidFill>
                <a:latin typeface="Arial Narrow" pitchFamily="34" charset="0"/>
                <a:sym typeface="Wingdings" pitchFamily="2" charset="2"/>
              </a:rPr>
              <a:t></a:t>
            </a:r>
            <a:endParaRPr lang="en-US" altLang="en-AU" sz="26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43454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 autoUpdateAnimBg="0"/>
      <p:bldP spid="8" grpId="0" uiExpan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238" y="34998"/>
            <a:ext cx="8924925" cy="6706370"/>
          </a:xfrm>
        </p:spPr>
        <p:txBody>
          <a:bodyPr/>
          <a:lstStyle/>
          <a:p>
            <a:pPr>
              <a:lnSpc>
                <a:spcPct val="94000"/>
              </a:lnSpc>
              <a:buNone/>
            </a:pPr>
            <a:r>
              <a:rPr lang="en-US" altLang="en-US" b="1" dirty="0"/>
              <a:t>Measures of Athletic Performance</a:t>
            </a:r>
          </a:p>
          <a:p>
            <a:pPr>
              <a:lnSpc>
                <a:spcPct val="94000"/>
              </a:lnSpc>
            </a:pPr>
            <a:r>
              <a:rPr lang="en-US" dirty="0" smtClean="0"/>
              <a:t>Fitness tests and performance indicators of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rgbClr val="0000FF"/>
                </a:solidFill>
              </a:rPr>
              <a:t>team-sport </a:t>
            </a:r>
            <a:r>
              <a:rPr lang="en-US" dirty="0" smtClean="0">
                <a:solidFill>
                  <a:srgbClr val="0000FF"/>
                </a:solidFill>
              </a:rPr>
              <a:t>athletes</a:t>
            </a:r>
            <a:r>
              <a:rPr lang="en-US" dirty="0" smtClean="0"/>
              <a:t>:</a:t>
            </a:r>
          </a:p>
          <a:p>
            <a:pPr lvl="1">
              <a:lnSpc>
                <a:spcPct val="94000"/>
              </a:lnSpc>
            </a:pPr>
            <a:r>
              <a:rPr lang="en-US" dirty="0" smtClean="0"/>
              <a:t>Until you know how changes in tests or indicators of individual athletes affect chances of winning, standardize</a:t>
            </a:r>
            <a:r>
              <a:rPr lang="en-US" dirty="0" smtClean="0">
                <a:sym typeface="Symbol" pitchFamily="18" charset="2"/>
              </a:rPr>
              <a:t> the scores with the SD of players </a:t>
            </a:r>
            <a:r>
              <a:rPr lang="en-US" dirty="0">
                <a:sym typeface="Symbol" pitchFamily="18" charset="2"/>
              </a:rPr>
              <a:t>in </a:t>
            </a:r>
            <a:r>
              <a:rPr lang="en-US" dirty="0" smtClean="0">
                <a:sym typeface="Symbol" pitchFamily="18" charset="2"/>
              </a:rPr>
              <a:t>each on-field </a:t>
            </a:r>
            <a:r>
              <a:rPr lang="en-US" dirty="0">
                <a:sym typeface="Symbol" pitchFamily="18" charset="2"/>
              </a:rPr>
              <a:t>position</a:t>
            </a:r>
            <a:r>
              <a:rPr lang="en-US" dirty="0" smtClean="0"/>
              <a:t>.</a:t>
            </a:r>
          </a:p>
          <a:p>
            <a:pPr>
              <a:lnSpc>
                <a:spcPct val="94000"/>
              </a:lnSpc>
            </a:pPr>
            <a:r>
              <a:rPr lang="en-AU" dirty="0" smtClean="0"/>
              <a:t>Performance in </a:t>
            </a:r>
            <a:r>
              <a:rPr lang="en-AU" dirty="0">
                <a:solidFill>
                  <a:srgbClr val="0000FF"/>
                </a:solidFill>
              </a:rPr>
              <a:t>matches</a:t>
            </a:r>
            <a:r>
              <a:rPr lang="en-AU" dirty="0"/>
              <a:t> </a:t>
            </a:r>
            <a:r>
              <a:rPr lang="en-AU" dirty="0" smtClean="0"/>
              <a:t>or </a:t>
            </a:r>
            <a:r>
              <a:rPr lang="en-AU" dirty="0" smtClean="0">
                <a:solidFill>
                  <a:srgbClr val="0000FF"/>
                </a:solidFill>
              </a:rPr>
              <a:t>competitions</a:t>
            </a:r>
            <a:r>
              <a:rPr lang="en-AU" dirty="0" smtClean="0"/>
              <a:t> between top athletes is all about </a:t>
            </a:r>
            <a:r>
              <a:rPr lang="en-AU" dirty="0" smtClean="0">
                <a:solidFill>
                  <a:srgbClr val="0000FF"/>
                </a:solidFill>
              </a:rPr>
              <a:t>winning</a:t>
            </a:r>
            <a:r>
              <a:rPr lang="en-AU" dirty="0" smtClean="0"/>
              <a:t> or </a:t>
            </a:r>
            <a:r>
              <a:rPr lang="en-AU" dirty="0" smtClean="0">
                <a:solidFill>
                  <a:srgbClr val="0000FF"/>
                </a:solidFill>
              </a:rPr>
              <a:t>medals</a:t>
            </a:r>
            <a:r>
              <a:rPr lang="en-AU" dirty="0"/>
              <a:t>.</a:t>
            </a:r>
            <a:endParaRPr lang="en-AU" dirty="0" smtClean="0"/>
          </a:p>
          <a:p>
            <a:pPr lvl="1">
              <a:lnSpc>
                <a:spcPct val="94000"/>
              </a:lnSpc>
            </a:pPr>
            <a:r>
              <a:rPr lang="en-AU" dirty="0" smtClean="0"/>
              <a:t>Extra/fewer wins or medals for every 10 matches or events:</a:t>
            </a:r>
          </a:p>
          <a:p>
            <a:pPr lvl="1">
              <a:lnSpc>
                <a:spcPct val="94000"/>
              </a:lnSpc>
            </a:pPr>
            <a:endParaRPr lang="en-US" sz="4000" dirty="0" smtClean="0"/>
          </a:p>
          <a:p>
            <a:pPr lvl="1">
              <a:lnSpc>
                <a:spcPct val="94000"/>
              </a:lnSpc>
            </a:pPr>
            <a:r>
              <a:rPr lang="en-US" dirty="0" smtClean="0"/>
              <a:t>For matches, analyze wins and losses with logistic regression.</a:t>
            </a:r>
          </a:p>
          <a:p>
            <a:pPr lvl="1">
              <a:lnSpc>
                <a:spcPct val="94000"/>
              </a:lnSpc>
            </a:pPr>
            <a:r>
              <a:rPr lang="en-US" dirty="0" smtClean="0"/>
              <a:t>For competitions, there usually aren't enough data to analyze medal-winning directly.</a:t>
            </a:r>
          </a:p>
          <a:p>
            <a:pPr lvl="2">
              <a:lnSpc>
                <a:spcPct val="94000"/>
              </a:lnSpc>
            </a:pPr>
            <a:r>
              <a:rPr lang="en-US" dirty="0" smtClean="0"/>
              <a:t>Researchers use </a:t>
            </a:r>
            <a:r>
              <a:rPr lang="en-US" dirty="0" smtClean="0">
                <a:solidFill>
                  <a:srgbClr val="0000FF"/>
                </a:solidFill>
              </a:rPr>
              <a:t>time trials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0000FF"/>
                </a:solidFill>
              </a:rPr>
              <a:t>fitness tests</a:t>
            </a:r>
            <a:r>
              <a:rPr lang="en-US" dirty="0" smtClean="0"/>
              <a:t> similar to competitions. </a:t>
            </a:r>
          </a:p>
          <a:p>
            <a:pPr lvl="2">
              <a:lnSpc>
                <a:spcPct val="94000"/>
              </a:lnSpc>
            </a:pPr>
            <a:r>
              <a:rPr lang="en-US" dirty="0" smtClean="0"/>
              <a:t>What improvements in time trials or tests result in extra medals?</a:t>
            </a:r>
            <a:endParaRPr lang="en-AU" altLang="en-AU" dirty="0" smtClean="0"/>
          </a:p>
          <a:p>
            <a:pPr lvl="2">
              <a:lnSpc>
                <a:spcPct val="94000"/>
              </a:lnSpc>
            </a:pPr>
            <a:r>
              <a:rPr lang="en-AU" altLang="en-AU" dirty="0"/>
              <a:t>The </a:t>
            </a:r>
            <a:r>
              <a:rPr lang="en-AU" altLang="en-AU" dirty="0">
                <a:solidFill>
                  <a:srgbClr val="0000FF"/>
                </a:solidFill>
              </a:rPr>
              <a:t>within-athlete variability</a:t>
            </a:r>
            <a:r>
              <a:rPr lang="en-AU" altLang="en-AU" dirty="0"/>
              <a:t> that athletes show from </a:t>
            </a:r>
            <a:r>
              <a:rPr lang="en-AU" altLang="en-AU" dirty="0" smtClean="0"/>
              <a:t>competition </a:t>
            </a:r>
            <a:r>
              <a:rPr lang="en-AU" altLang="en-AU" dirty="0"/>
              <a:t>to </a:t>
            </a:r>
            <a:r>
              <a:rPr lang="en-AU" altLang="en-AU" dirty="0" smtClean="0"/>
              <a:t>competition </a:t>
            </a:r>
            <a:r>
              <a:rPr lang="en-AU" altLang="en-AU" dirty="0"/>
              <a:t>determines </a:t>
            </a:r>
            <a:r>
              <a:rPr lang="en-AU" altLang="en-AU" dirty="0" smtClean="0"/>
              <a:t>the improvements. For example…</a:t>
            </a:r>
          </a:p>
        </p:txBody>
      </p:sp>
      <p:grpSp>
        <p:nvGrpSpPr>
          <p:cNvPr id="3" name="Group 52"/>
          <p:cNvGrpSpPr>
            <a:grpSpLocks/>
          </p:cNvGrpSpPr>
          <p:nvPr/>
        </p:nvGrpSpPr>
        <p:grpSpPr bwMode="auto">
          <a:xfrm>
            <a:off x="611188" y="3313565"/>
            <a:ext cx="8281292" cy="507820"/>
            <a:chOff x="476" y="3793"/>
            <a:chExt cx="5126" cy="317"/>
          </a:xfrm>
        </p:grpSpPr>
        <p:sp>
          <p:nvSpPr>
            <p:cNvPr id="4" name="Rectangle 53"/>
            <p:cNvSpPr>
              <a:spLocks noChangeArrowheads="1"/>
            </p:cNvSpPr>
            <p:nvPr/>
          </p:nvSpPr>
          <p:spPr bwMode="auto">
            <a:xfrm rot="10800000">
              <a:off x="476" y="3793"/>
              <a:ext cx="5126" cy="317"/>
            </a:xfrm>
            <a:prstGeom prst="rect">
              <a:avLst/>
            </a:prstGeom>
            <a:gradFill rotWithShape="1">
              <a:gsLst>
                <a:gs pos="0">
                  <a:srgbClr val="FF3399">
                    <a:alpha val="29999"/>
                  </a:srgbClr>
                </a:gs>
                <a:gs pos="25000">
                  <a:srgbClr val="FF6633">
                    <a:alpha val="29999"/>
                  </a:srgbClr>
                </a:gs>
                <a:gs pos="50000">
                  <a:srgbClr val="FFFF00">
                    <a:alpha val="29999"/>
                  </a:srgbClr>
                </a:gs>
                <a:gs pos="75000">
                  <a:srgbClr val="01A78F">
                    <a:alpha val="29999"/>
                  </a:srgbClr>
                </a:gs>
                <a:gs pos="100000">
                  <a:srgbClr val="3366FF">
                    <a:alpha val="29999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endParaRPr lang="en-US" altLang="en-US" sz="2400"/>
            </a:p>
          </p:txBody>
        </p:sp>
        <p:sp>
          <p:nvSpPr>
            <p:cNvPr id="5" name="Rectangle 54"/>
            <p:cNvSpPr>
              <a:spLocks noChangeArrowheads="1"/>
            </p:cNvSpPr>
            <p:nvPr/>
          </p:nvSpPr>
          <p:spPr bwMode="auto">
            <a:xfrm>
              <a:off x="946" y="3823"/>
              <a:ext cx="351" cy="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AU" altLang="en-AU" sz="2400" dirty="0" smtClean="0">
                  <a:solidFill>
                    <a:srgbClr val="0000FF"/>
                  </a:solidFill>
                  <a:latin typeface="Arial Narrow" pitchFamily="34" charset="0"/>
                </a:rPr>
                <a:t>±1.0</a:t>
              </a:r>
              <a:endParaRPr lang="en-US" altLang="en-AU" sz="2400" dirty="0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6" name="Rectangle 55"/>
            <p:cNvSpPr>
              <a:spLocks noChangeArrowheads="1"/>
            </p:cNvSpPr>
            <p:nvPr/>
          </p:nvSpPr>
          <p:spPr bwMode="auto">
            <a:xfrm>
              <a:off x="1756" y="3823"/>
              <a:ext cx="351" cy="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AU" altLang="en-AU" sz="2400" dirty="0" smtClean="0">
                  <a:solidFill>
                    <a:srgbClr val="0000FF"/>
                  </a:solidFill>
                  <a:latin typeface="Arial Narrow" pitchFamily="34" charset="0"/>
                </a:rPr>
                <a:t>±3.0</a:t>
              </a:r>
              <a:endParaRPr lang="en-US" altLang="en-AU" sz="2400" dirty="0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7" name="Rectangle 56"/>
            <p:cNvSpPr>
              <a:spLocks noChangeArrowheads="1"/>
            </p:cNvSpPr>
            <p:nvPr/>
          </p:nvSpPr>
          <p:spPr bwMode="auto">
            <a:xfrm>
              <a:off x="2868" y="3823"/>
              <a:ext cx="351" cy="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AU" altLang="en-AU" sz="2400" dirty="0" smtClean="0">
                  <a:solidFill>
                    <a:srgbClr val="0000FF"/>
                  </a:solidFill>
                  <a:latin typeface="Arial Narrow" pitchFamily="34" charset="0"/>
                </a:rPr>
                <a:t>±5.0</a:t>
              </a:r>
              <a:endParaRPr lang="en-US" altLang="en-AU" sz="2400" dirty="0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8" name="Rectangle 57"/>
            <p:cNvSpPr>
              <a:spLocks noChangeArrowheads="1"/>
            </p:cNvSpPr>
            <p:nvPr/>
          </p:nvSpPr>
          <p:spPr bwMode="auto">
            <a:xfrm>
              <a:off x="3662" y="3823"/>
              <a:ext cx="351" cy="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AU" altLang="en-AU" sz="2400" dirty="0" smtClean="0">
                  <a:solidFill>
                    <a:srgbClr val="0000FF"/>
                  </a:solidFill>
                  <a:latin typeface="Arial Narrow" pitchFamily="34" charset="0"/>
                </a:rPr>
                <a:t>±7.0</a:t>
              </a:r>
              <a:endParaRPr lang="en-US" altLang="en-AU" sz="2400" dirty="0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9" name="Rectangle 58"/>
            <p:cNvSpPr>
              <a:spLocks noChangeArrowheads="1"/>
            </p:cNvSpPr>
            <p:nvPr/>
          </p:nvSpPr>
          <p:spPr bwMode="auto">
            <a:xfrm>
              <a:off x="4801" y="3823"/>
              <a:ext cx="351" cy="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AU" altLang="en-AU" sz="2400" dirty="0" smtClean="0">
                  <a:solidFill>
                    <a:srgbClr val="0000FF"/>
                  </a:solidFill>
                  <a:latin typeface="Arial Narrow" pitchFamily="34" charset="0"/>
                </a:rPr>
                <a:t>±9.0</a:t>
              </a:r>
              <a:endParaRPr lang="en-US" altLang="en-AU" sz="2400" dirty="0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10" name="Rectangle 59"/>
            <p:cNvSpPr>
              <a:spLocks noChangeArrowheads="1"/>
            </p:cNvSpPr>
            <p:nvPr/>
          </p:nvSpPr>
          <p:spPr bwMode="auto">
            <a:xfrm>
              <a:off x="519" y="3823"/>
              <a:ext cx="394" cy="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AU" altLang="en-AU" sz="2400" dirty="0">
                  <a:latin typeface="Arial Narrow" pitchFamily="34" charset="0"/>
                </a:rPr>
                <a:t>trivial</a:t>
              </a:r>
              <a:endParaRPr lang="en-US" altLang="en-AU" sz="2400" dirty="0">
                <a:latin typeface="Arial Narrow" pitchFamily="34" charset="0"/>
              </a:endParaRPr>
            </a:p>
          </p:txBody>
        </p:sp>
        <p:sp>
          <p:nvSpPr>
            <p:cNvPr id="11" name="Rectangle 60"/>
            <p:cNvSpPr>
              <a:spLocks noChangeArrowheads="1"/>
            </p:cNvSpPr>
            <p:nvPr/>
          </p:nvSpPr>
          <p:spPr bwMode="auto">
            <a:xfrm>
              <a:off x="1329" y="3823"/>
              <a:ext cx="394" cy="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AU" altLang="en-AU" sz="2400">
                  <a:latin typeface="Arial Narrow" pitchFamily="34" charset="0"/>
                </a:rPr>
                <a:t>small</a:t>
              </a:r>
              <a:endParaRPr lang="en-US" altLang="en-AU" sz="2400">
                <a:latin typeface="Arial Narrow" pitchFamily="34" charset="0"/>
              </a:endParaRPr>
            </a:p>
          </p:txBody>
        </p:sp>
        <p:sp>
          <p:nvSpPr>
            <p:cNvPr id="12" name="Rectangle 61"/>
            <p:cNvSpPr>
              <a:spLocks noChangeArrowheads="1"/>
            </p:cNvSpPr>
            <p:nvPr/>
          </p:nvSpPr>
          <p:spPr bwMode="auto">
            <a:xfrm>
              <a:off x="2140" y="3823"/>
              <a:ext cx="696" cy="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AU" altLang="en-AU" sz="2400">
                  <a:latin typeface="Arial Narrow" pitchFamily="34" charset="0"/>
                </a:rPr>
                <a:t>moderate</a:t>
              </a:r>
              <a:endParaRPr lang="en-US" altLang="en-AU" sz="2400">
                <a:latin typeface="Arial Narrow" pitchFamily="34" charset="0"/>
              </a:endParaRPr>
            </a:p>
          </p:txBody>
        </p:sp>
        <p:sp>
          <p:nvSpPr>
            <p:cNvPr id="13" name="Rectangle 62"/>
            <p:cNvSpPr>
              <a:spLocks noChangeArrowheads="1"/>
            </p:cNvSpPr>
            <p:nvPr/>
          </p:nvSpPr>
          <p:spPr bwMode="auto">
            <a:xfrm>
              <a:off x="3252" y="3823"/>
              <a:ext cx="377" cy="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AU" altLang="en-AU" sz="2400">
                  <a:latin typeface="Arial Narrow" pitchFamily="34" charset="0"/>
                </a:rPr>
                <a:t>large</a:t>
              </a:r>
              <a:endParaRPr lang="en-US" altLang="en-AU" sz="2400">
                <a:latin typeface="Arial Narrow" pitchFamily="34" charset="0"/>
              </a:endParaRPr>
            </a:p>
          </p:txBody>
        </p:sp>
        <p:sp>
          <p:nvSpPr>
            <p:cNvPr id="14" name="Rectangle 63"/>
            <p:cNvSpPr>
              <a:spLocks noChangeArrowheads="1"/>
            </p:cNvSpPr>
            <p:nvPr/>
          </p:nvSpPr>
          <p:spPr bwMode="auto">
            <a:xfrm>
              <a:off x="4046" y="3823"/>
              <a:ext cx="723" cy="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AU" altLang="en-AU" sz="2400">
                  <a:latin typeface="Arial Narrow" pitchFamily="34" charset="0"/>
                </a:rPr>
                <a:t>very large</a:t>
              </a:r>
              <a:endParaRPr lang="en-US" altLang="en-AU" sz="2400">
                <a:latin typeface="Arial Narrow" pitchFamily="34" charset="0"/>
              </a:endParaRPr>
            </a:p>
          </p:txBody>
        </p:sp>
        <p:sp>
          <p:nvSpPr>
            <p:cNvPr id="15" name="Rectangle 64"/>
            <p:cNvSpPr>
              <a:spLocks noChangeArrowheads="1"/>
            </p:cNvSpPr>
            <p:nvPr/>
          </p:nvSpPr>
          <p:spPr bwMode="auto">
            <a:xfrm>
              <a:off x="5185" y="3823"/>
              <a:ext cx="372" cy="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AU" altLang="en-AU" sz="2400" dirty="0" smtClean="0">
                  <a:latin typeface="Arial Narrow" pitchFamily="34" charset="0"/>
                </a:rPr>
                <a:t>huge</a:t>
              </a:r>
              <a:endParaRPr lang="en-US" altLang="en-AU" sz="2400" dirty="0">
                <a:latin typeface="Arial Narrow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2867068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3" grpId="0" uiExpand="1" build="p" bldLvl="3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777" y="14848"/>
            <a:ext cx="8924925" cy="6777838"/>
          </a:xfrm>
        </p:spPr>
        <p:txBody>
          <a:bodyPr/>
          <a:lstStyle/>
          <a:p>
            <a:pPr lvl="2">
              <a:lnSpc>
                <a:spcPct val="94000"/>
              </a:lnSpc>
            </a:pPr>
            <a:endParaRPr lang="en-US" sz="2200" dirty="0" smtClean="0"/>
          </a:p>
          <a:p>
            <a:pPr lvl="2">
              <a:lnSpc>
                <a:spcPct val="94000"/>
              </a:lnSpc>
            </a:pPr>
            <a:endParaRPr lang="en-US" sz="2200" dirty="0"/>
          </a:p>
          <a:p>
            <a:pPr lvl="2">
              <a:lnSpc>
                <a:spcPct val="94000"/>
              </a:lnSpc>
            </a:pPr>
            <a:endParaRPr lang="en-US" sz="2200" dirty="0" smtClean="0"/>
          </a:p>
          <a:p>
            <a:pPr lvl="2">
              <a:lnSpc>
                <a:spcPct val="94000"/>
              </a:lnSpc>
            </a:pPr>
            <a:endParaRPr lang="en-US" sz="2200" dirty="0"/>
          </a:p>
          <a:p>
            <a:pPr lvl="2">
              <a:lnSpc>
                <a:spcPct val="94000"/>
              </a:lnSpc>
            </a:pPr>
            <a:endParaRPr lang="en-AU" sz="2200" dirty="0" smtClean="0"/>
          </a:p>
          <a:p>
            <a:pPr lvl="2">
              <a:lnSpc>
                <a:spcPct val="94000"/>
              </a:lnSpc>
            </a:pPr>
            <a:endParaRPr lang="en-US" sz="2400" dirty="0" smtClean="0"/>
          </a:p>
          <a:p>
            <a:pPr marL="723900" lvl="2">
              <a:lnSpc>
                <a:spcPct val="94000"/>
              </a:lnSpc>
            </a:pPr>
            <a:r>
              <a:rPr lang="en-US" dirty="0" smtClean="0"/>
              <a:t>Your </a:t>
            </a:r>
            <a:r>
              <a:rPr lang="en-US" dirty="0"/>
              <a:t>athlete needs an enhancement that overcomes this variability to </a:t>
            </a:r>
            <a:r>
              <a:rPr lang="en-US" dirty="0" smtClean="0"/>
              <a:t>get </a:t>
            </a:r>
            <a:r>
              <a:rPr lang="en-US" dirty="0"/>
              <a:t>a bigger chance of a medal</a:t>
            </a:r>
            <a:r>
              <a:rPr lang="en-US" dirty="0" smtClean="0"/>
              <a:t>.</a:t>
            </a:r>
          </a:p>
          <a:p>
            <a:pPr marL="723900" lvl="2">
              <a:lnSpc>
                <a:spcPct val="94000"/>
              </a:lnSpc>
            </a:pPr>
            <a:r>
              <a:rPr lang="en-AU" altLang="en-AU" dirty="0"/>
              <a:t>Simulations </a:t>
            </a:r>
            <a:r>
              <a:rPr lang="en-AU" altLang="en-AU" dirty="0" smtClean="0"/>
              <a:t>show that </a:t>
            </a:r>
            <a:r>
              <a:rPr lang="en-AU" altLang="en-AU" dirty="0"/>
              <a:t>an </a:t>
            </a:r>
            <a:r>
              <a:rPr lang="en-AU" altLang="en-AU" dirty="0" smtClean="0"/>
              <a:t>enhancement of </a:t>
            </a:r>
            <a:r>
              <a:rPr lang="en-AU" altLang="en-AU" dirty="0" smtClean="0">
                <a:solidFill>
                  <a:srgbClr val="0000FF"/>
                </a:solidFill>
              </a:rPr>
              <a:t>0.3</a:t>
            </a:r>
            <a:r>
              <a:rPr lang="en-AU" altLang="en-AU" dirty="0" smtClean="0">
                <a:solidFill>
                  <a:srgbClr val="0000FF"/>
                </a:solidFill>
                <a:sym typeface="Symbol"/>
              </a:rPr>
              <a:t></a:t>
            </a:r>
            <a:r>
              <a:rPr lang="en-AU" altLang="en-AU" dirty="0" smtClean="0">
                <a:solidFill>
                  <a:srgbClr val="0000FF"/>
                </a:solidFill>
              </a:rPr>
              <a:t> the variability</a:t>
            </a:r>
            <a:r>
              <a:rPr lang="en-AU" altLang="en-AU" dirty="0" smtClean="0"/>
              <a:t> gives one </a:t>
            </a:r>
            <a:r>
              <a:rPr lang="en-AU" altLang="en-AU" dirty="0"/>
              <a:t>extra </a:t>
            </a:r>
            <a:r>
              <a:rPr lang="en-AU" altLang="en-AU" dirty="0" smtClean="0"/>
              <a:t>medal every </a:t>
            </a:r>
            <a:r>
              <a:rPr lang="en-AU" altLang="en-AU" dirty="0"/>
              <a:t>10 competitions.</a:t>
            </a:r>
          </a:p>
          <a:p>
            <a:pPr marL="723900" lvl="2">
              <a:lnSpc>
                <a:spcPct val="94000"/>
              </a:lnSpc>
            </a:pPr>
            <a:r>
              <a:rPr lang="en-AU" dirty="0" smtClean="0"/>
              <a:t>(In some early publications I mistakenly stated ~0.5</a:t>
            </a:r>
            <a:r>
              <a:rPr lang="en-AU" altLang="en-AU" dirty="0" smtClean="0">
                <a:sym typeface="Symbol"/>
              </a:rPr>
              <a:t></a:t>
            </a:r>
            <a:r>
              <a:rPr lang="en-AU" dirty="0" smtClean="0"/>
              <a:t> the variability!)</a:t>
            </a:r>
            <a:endParaRPr lang="en-US" dirty="0" smtClean="0"/>
          </a:p>
          <a:p>
            <a:pPr marL="723900" lvl="2">
              <a:lnSpc>
                <a:spcPct val="94000"/>
              </a:lnSpc>
            </a:pPr>
            <a:r>
              <a:rPr lang="en-AU" dirty="0" smtClean="0"/>
              <a:t>Example</a:t>
            </a:r>
            <a:r>
              <a:rPr lang="en-AU" dirty="0"/>
              <a:t>: if the variability is an SD </a:t>
            </a:r>
            <a:r>
              <a:rPr lang="en-AU" dirty="0" smtClean="0"/>
              <a:t>(or CV) </a:t>
            </a:r>
            <a:r>
              <a:rPr lang="en-AU" dirty="0"/>
              <a:t>of 1%, the </a:t>
            </a:r>
            <a:r>
              <a:rPr lang="en-AU" dirty="0" smtClean="0"/>
              <a:t>smallest </a:t>
            </a:r>
            <a:r>
              <a:rPr lang="en-AU" dirty="0"/>
              <a:t>important enhancement is 0.3</a:t>
            </a:r>
            <a:r>
              <a:rPr lang="en-AU" dirty="0" smtClean="0"/>
              <a:t>%.</a:t>
            </a:r>
          </a:p>
          <a:p>
            <a:pPr marL="723900" lvl="2">
              <a:lnSpc>
                <a:spcPct val="94000"/>
              </a:lnSpc>
            </a:pPr>
            <a:r>
              <a:rPr lang="en-AU" dirty="0" smtClean="0"/>
              <a:t>Similarly, 0.9</a:t>
            </a:r>
            <a:r>
              <a:rPr lang="en-AU" altLang="en-AU" dirty="0" smtClean="0">
                <a:sym typeface="Symbol"/>
              </a:rPr>
              <a:t></a:t>
            </a:r>
            <a:r>
              <a:rPr lang="en-AU" dirty="0" smtClean="0"/>
              <a:t>, 1.6</a:t>
            </a:r>
            <a:r>
              <a:rPr lang="en-AU" altLang="en-AU" dirty="0" smtClean="0">
                <a:sym typeface="Symbol"/>
              </a:rPr>
              <a:t></a:t>
            </a:r>
            <a:r>
              <a:rPr lang="en-AU" dirty="0" smtClean="0"/>
              <a:t>, 2.5</a:t>
            </a:r>
            <a:r>
              <a:rPr lang="en-AU" altLang="en-AU" dirty="0" smtClean="0">
                <a:sym typeface="Symbol"/>
              </a:rPr>
              <a:t></a:t>
            </a:r>
            <a:r>
              <a:rPr lang="en-AU" dirty="0" smtClean="0"/>
              <a:t> and 4.0</a:t>
            </a:r>
            <a:r>
              <a:rPr lang="en-AU" altLang="en-AU" dirty="0" smtClean="0">
                <a:sym typeface="Symbol"/>
              </a:rPr>
              <a:t> the variability give 3, 5, 7 and 9 extra medals every 10 competitions.</a:t>
            </a:r>
          </a:p>
          <a:p>
            <a:pPr marL="723900" lvl="2">
              <a:lnSpc>
                <a:spcPct val="94000"/>
              </a:lnSpc>
            </a:pPr>
            <a:r>
              <a:rPr lang="en-AU" dirty="0" smtClean="0"/>
              <a:t>Hence this scale for important changes as </a:t>
            </a:r>
            <a:r>
              <a:rPr lang="en-AU" dirty="0" smtClean="0">
                <a:solidFill>
                  <a:srgbClr val="0000FF"/>
                </a:solidFill>
              </a:rPr>
              <a:t>factors of the variability</a:t>
            </a:r>
            <a:r>
              <a:rPr lang="en-AU" dirty="0" smtClean="0"/>
              <a:t>:</a:t>
            </a:r>
          </a:p>
          <a:p>
            <a:pPr marL="723900" lvl="2">
              <a:lnSpc>
                <a:spcPct val="94000"/>
              </a:lnSpc>
            </a:pPr>
            <a:endParaRPr lang="en-US" sz="3600" dirty="0"/>
          </a:p>
          <a:p>
            <a:pPr marL="723900" lvl="2">
              <a:lnSpc>
                <a:spcPct val="94000"/>
              </a:lnSpc>
            </a:pPr>
            <a:r>
              <a:rPr lang="en-US" dirty="0" smtClean="0"/>
              <a:t>For SD&gt;~5%, apply these factors to 100*ln(1+SD/100).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361383" y="69502"/>
            <a:ext cx="2599794" cy="1986487"/>
            <a:chOff x="3395673" y="789582"/>
            <a:chExt cx="2599794" cy="1986487"/>
          </a:xfrm>
        </p:grpSpPr>
        <p:pic>
          <p:nvPicPr>
            <p:cNvPr id="17" name="Picture 19" descr="Untitled-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67" b="2938"/>
            <a:stretch/>
          </p:blipFill>
          <p:spPr bwMode="auto">
            <a:xfrm>
              <a:off x="3395673" y="1228105"/>
              <a:ext cx="2599794" cy="154796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63"/>
            <p:cNvSpPr>
              <a:spLocks noChangeArrowheads="1"/>
            </p:cNvSpPr>
            <p:nvPr/>
          </p:nvSpPr>
          <p:spPr bwMode="auto">
            <a:xfrm>
              <a:off x="4217122" y="789582"/>
              <a:ext cx="956894" cy="4456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en-AU" altLang="en-AU" sz="2400" dirty="0" smtClean="0">
                  <a:solidFill>
                    <a:srgbClr val="990033"/>
                  </a:solidFill>
                  <a:latin typeface="Arial Narrow" pitchFamily="34" charset="0"/>
                </a:rPr>
                <a:t>Race 2</a:t>
              </a:r>
              <a:endParaRPr lang="en-US" altLang="en-AU" sz="2400" dirty="0">
                <a:solidFill>
                  <a:srgbClr val="990033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146108" y="44624"/>
            <a:ext cx="2700712" cy="2011365"/>
            <a:chOff x="6146108" y="764704"/>
            <a:chExt cx="2700712" cy="2011365"/>
          </a:xfrm>
        </p:grpSpPr>
        <p:pic>
          <p:nvPicPr>
            <p:cNvPr id="20" name="Picture 16" descr="untitled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5" r="7052" b="16187"/>
            <a:stretch/>
          </p:blipFill>
          <p:spPr bwMode="auto">
            <a:xfrm>
              <a:off x="6146108" y="1228104"/>
              <a:ext cx="2700712" cy="154796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ectangle 63"/>
            <p:cNvSpPr>
              <a:spLocks noChangeArrowheads="1"/>
            </p:cNvSpPr>
            <p:nvPr/>
          </p:nvSpPr>
          <p:spPr bwMode="auto">
            <a:xfrm>
              <a:off x="6978074" y="764704"/>
              <a:ext cx="956894" cy="4456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en-AU" altLang="en-AU" sz="2400" dirty="0" smtClean="0">
                  <a:solidFill>
                    <a:srgbClr val="990033"/>
                  </a:solidFill>
                  <a:latin typeface="Arial Narrow" pitchFamily="34" charset="0"/>
                </a:rPr>
                <a:t>Race 3</a:t>
              </a:r>
              <a:endParaRPr lang="en-US" altLang="en-AU" sz="2400" dirty="0">
                <a:solidFill>
                  <a:srgbClr val="990033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08132" y="71480"/>
            <a:ext cx="2558418" cy="1984509"/>
            <a:chOff x="573842" y="791560"/>
            <a:chExt cx="2558418" cy="1984509"/>
          </a:xfrm>
        </p:grpSpPr>
        <p:sp>
          <p:nvSpPr>
            <p:cNvPr id="18" name="Rectangle 63"/>
            <p:cNvSpPr>
              <a:spLocks noChangeArrowheads="1"/>
            </p:cNvSpPr>
            <p:nvPr/>
          </p:nvSpPr>
          <p:spPr bwMode="auto">
            <a:xfrm>
              <a:off x="1488290" y="791560"/>
              <a:ext cx="956894" cy="4456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en-AU" altLang="en-AU" sz="2400" dirty="0" smtClean="0">
                  <a:solidFill>
                    <a:srgbClr val="990033"/>
                  </a:solidFill>
                  <a:latin typeface="Arial Narrow" pitchFamily="34" charset="0"/>
                </a:rPr>
                <a:t>Race 1</a:t>
              </a:r>
              <a:endParaRPr lang="en-US" altLang="en-AU" sz="2400" dirty="0">
                <a:solidFill>
                  <a:srgbClr val="990033"/>
                </a:solidFill>
                <a:latin typeface="Arial Narrow" pitchFamily="34" charset="0"/>
              </a:endParaRPr>
            </a:p>
          </p:txBody>
        </p:sp>
        <p:pic>
          <p:nvPicPr>
            <p:cNvPr id="27" name="Picture 4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97" r="1629" b="6216"/>
            <a:stretch/>
          </p:blipFill>
          <p:spPr bwMode="auto">
            <a:xfrm>
              <a:off x="573842" y="1228105"/>
              <a:ext cx="2558418" cy="1547964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608132" y="517818"/>
            <a:ext cx="2558418" cy="1625876"/>
            <a:chOff x="573842" y="1237898"/>
            <a:chExt cx="2558418" cy="1625876"/>
          </a:xfrm>
        </p:grpSpPr>
        <p:pic>
          <p:nvPicPr>
            <p:cNvPr id="31" name="Picture 7" descr="Untitled-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842" y="1237898"/>
              <a:ext cx="2558418" cy="14640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AutoShape 4"/>
            <p:cNvSpPr>
              <a:spLocks noChangeArrowheads="1"/>
            </p:cNvSpPr>
            <p:nvPr/>
          </p:nvSpPr>
          <p:spPr bwMode="auto">
            <a:xfrm rot="17311498">
              <a:off x="1763852" y="2389148"/>
              <a:ext cx="681221" cy="268031"/>
            </a:xfrm>
            <a:prstGeom prst="rightArrow">
              <a:avLst>
                <a:gd name="adj1" fmla="val 42380"/>
                <a:gd name="adj2" fmla="val 13950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" name="Group 52"/>
          <p:cNvGrpSpPr>
            <a:grpSpLocks/>
          </p:cNvGrpSpPr>
          <p:nvPr/>
        </p:nvGrpSpPr>
        <p:grpSpPr bwMode="auto">
          <a:xfrm>
            <a:off x="251520" y="5805264"/>
            <a:ext cx="8712969" cy="503237"/>
            <a:chOff x="476" y="3793"/>
            <a:chExt cx="5126" cy="317"/>
          </a:xfrm>
        </p:grpSpPr>
        <p:sp>
          <p:nvSpPr>
            <p:cNvPr id="33" name="Rectangle 53"/>
            <p:cNvSpPr>
              <a:spLocks noChangeArrowheads="1"/>
            </p:cNvSpPr>
            <p:nvPr/>
          </p:nvSpPr>
          <p:spPr bwMode="auto">
            <a:xfrm rot="10800000">
              <a:off x="476" y="3793"/>
              <a:ext cx="5126" cy="317"/>
            </a:xfrm>
            <a:prstGeom prst="rect">
              <a:avLst/>
            </a:prstGeom>
            <a:gradFill rotWithShape="1">
              <a:gsLst>
                <a:gs pos="0">
                  <a:srgbClr val="FF3399">
                    <a:alpha val="29999"/>
                  </a:srgbClr>
                </a:gs>
                <a:gs pos="25000">
                  <a:srgbClr val="FF6633">
                    <a:alpha val="29999"/>
                  </a:srgbClr>
                </a:gs>
                <a:gs pos="50000">
                  <a:srgbClr val="FFFF00">
                    <a:alpha val="29999"/>
                  </a:srgbClr>
                </a:gs>
                <a:gs pos="75000">
                  <a:srgbClr val="01A78F">
                    <a:alpha val="29999"/>
                  </a:srgbClr>
                </a:gs>
                <a:gs pos="100000">
                  <a:srgbClr val="3366FF">
                    <a:alpha val="29999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0" hangingPunct="0"/>
              <a:endParaRPr lang="en-US" sz="2400"/>
            </a:p>
          </p:txBody>
        </p:sp>
        <p:sp>
          <p:nvSpPr>
            <p:cNvPr id="34" name="Rectangle 54"/>
            <p:cNvSpPr>
              <a:spLocks noChangeArrowheads="1"/>
            </p:cNvSpPr>
            <p:nvPr/>
          </p:nvSpPr>
          <p:spPr bwMode="auto">
            <a:xfrm>
              <a:off x="910" y="3823"/>
              <a:ext cx="473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400" dirty="0" smtClean="0">
                  <a:solidFill>
                    <a:srgbClr val="0000FF"/>
                  </a:solidFill>
                  <a:latin typeface="Arial Narrow" pitchFamily="34" charset="0"/>
                </a:rPr>
                <a:t>±0.30</a:t>
              </a:r>
              <a:r>
                <a:rPr lang="en-AU" altLang="en-AU" sz="2000" dirty="0" smtClean="0">
                  <a:solidFill>
                    <a:srgbClr val="0000FF"/>
                  </a:solidFill>
                  <a:latin typeface="Arial Narrow" pitchFamily="34" charset="0"/>
                </a:rPr>
                <a:t>x</a:t>
              </a:r>
              <a:endParaRPr lang="en-US" altLang="en-AU" sz="2400" dirty="0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35" name="Rectangle 55"/>
            <p:cNvSpPr>
              <a:spLocks noChangeArrowheads="1"/>
            </p:cNvSpPr>
            <p:nvPr/>
          </p:nvSpPr>
          <p:spPr bwMode="auto">
            <a:xfrm>
              <a:off x="1770" y="3823"/>
              <a:ext cx="473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400" dirty="0" smtClean="0">
                  <a:solidFill>
                    <a:srgbClr val="0000FF"/>
                  </a:solidFill>
                  <a:latin typeface="Arial Narrow" pitchFamily="34" charset="0"/>
                </a:rPr>
                <a:t>±0.90</a:t>
              </a:r>
              <a:r>
                <a:rPr lang="en-AU" altLang="en-AU" sz="2000" dirty="0" smtClean="0">
                  <a:solidFill>
                    <a:srgbClr val="0000FF"/>
                  </a:solidFill>
                  <a:latin typeface="Arial Narrow" pitchFamily="34" charset="0"/>
                </a:rPr>
                <a:t>x</a:t>
              </a:r>
              <a:endParaRPr lang="en-US" altLang="en-AU" sz="2400" dirty="0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36" name="Rectangle 56"/>
            <p:cNvSpPr>
              <a:spLocks noChangeArrowheads="1"/>
            </p:cNvSpPr>
            <p:nvPr/>
          </p:nvSpPr>
          <p:spPr bwMode="auto">
            <a:xfrm>
              <a:off x="2932" y="3823"/>
              <a:ext cx="397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400" dirty="0">
                  <a:solidFill>
                    <a:srgbClr val="0000FF"/>
                  </a:solidFill>
                  <a:latin typeface="Arial Narrow" pitchFamily="34" charset="0"/>
                </a:rPr>
                <a:t>±</a:t>
              </a:r>
              <a:r>
                <a:rPr lang="en-AU" altLang="en-AU" sz="2400" dirty="0" smtClean="0">
                  <a:solidFill>
                    <a:srgbClr val="0000FF"/>
                  </a:solidFill>
                  <a:latin typeface="Arial Narrow" pitchFamily="34" charset="0"/>
                </a:rPr>
                <a:t>1.6</a:t>
              </a:r>
              <a:r>
                <a:rPr lang="en-AU" altLang="en-AU" sz="2000" dirty="0" smtClean="0">
                  <a:solidFill>
                    <a:srgbClr val="0000FF"/>
                  </a:solidFill>
                  <a:latin typeface="Arial Narrow" pitchFamily="34" charset="0"/>
                </a:rPr>
                <a:t>x</a:t>
              </a:r>
              <a:endParaRPr lang="en-US" altLang="en-AU" sz="2400" dirty="0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37" name="Rectangle 57"/>
            <p:cNvSpPr>
              <a:spLocks noChangeArrowheads="1"/>
            </p:cNvSpPr>
            <p:nvPr/>
          </p:nvSpPr>
          <p:spPr bwMode="auto">
            <a:xfrm>
              <a:off x="3700" y="3823"/>
              <a:ext cx="397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lvl="0" algn="ctr" eaLnBrk="0" hangingPunct="0">
                <a:lnSpc>
                  <a:spcPct val="90000"/>
                </a:lnSpc>
              </a:pPr>
              <a:r>
                <a:rPr lang="en-AU" altLang="en-AU" sz="2400" dirty="0" smtClean="0">
                  <a:solidFill>
                    <a:srgbClr val="0000FF"/>
                  </a:solidFill>
                  <a:latin typeface="Arial Narrow" pitchFamily="34" charset="0"/>
                </a:rPr>
                <a:t>±2.5</a:t>
              </a:r>
              <a:r>
                <a:rPr lang="en-AU" altLang="en-AU" sz="2000" dirty="0" smtClean="0">
                  <a:solidFill>
                    <a:srgbClr val="0000FF"/>
                  </a:solidFill>
                  <a:latin typeface="Arial Narrow" pitchFamily="34" charset="0"/>
                </a:rPr>
                <a:t>x</a:t>
              </a:r>
              <a:endParaRPr lang="en-US" altLang="en-AU" sz="2400" dirty="0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38" name="Rectangle 58"/>
            <p:cNvSpPr>
              <a:spLocks noChangeArrowheads="1"/>
            </p:cNvSpPr>
            <p:nvPr/>
          </p:nvSpPr>
          <p:spPr bwMode="auto">
            <a:xfrm>
              <a:off x="4813" y="3823"/>
              <a:ext cx="397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lvl="0" algn="ctr" eaLnBrk="0" hangingPunct="0">
                <a:lnSpc>
                  <a:spcPct val="90000"/>
                </a:lnSpc>
              </a:pPr>
              <a:r>
                <a:rPr lang="en-AU" altLang="en-AU" sz="2400" dirty="0" smtClean="0">
                  <a:solidFill>
                    <a:srgbClr val="0000FF"/>
                  </a:solidFill>
                  <a:latin typeface="Arial Narrow" pitchFamily="34" charset="0"/>
                </a:rPr>
                <a:t>±4.0</a:t>
              </a:r>
              <a:r>
                <a:rPr lang="en-AU" altLang="en-AU" sz="2000" dirty="0" smtClean="0">
                  <a:solidFill>
                    <a:srgbClr val="0000FF"/>
                  </a:solidFill>
                  <a:latin typeface="Arial Narrow" pitchFamily="34" charset="0"/>
                </a:rPr>
                <a:t>x</a:t>
              </a:r>
              <a:endParaRPr lang="en-US" altLang="en-AU" sz="2400" dirty="0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sp>
          <p:nvSpPr>
            <p:cNvPr id="39" name="Rectangle 59"/>
            <p:cNvSpPr>
              <a:spLocks noChangeArrowheads="1"/>
            </p:cNvSpPr>
            <p:nvPr/>
          </p:nvSpPr>
          <p:spPr bwMode="auto">
            <a:xfrm>
              <a:off x="519" y="3823"/>
              <a:ext cx="394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400" dirty="0">
                  <a:latin typeface="Arial Narrow" pitchFamily="34" charset="0"/>
                </a:rPr>
                <a:t>trivial</a:t>
              </a:r>
              <a:endParaRPr lang="en-US" altLang="en-AU" sz="2400" dirty="0">
                <a:latin typeface="Arial Narrow" pitchFamily="34" charset="0"/>
              </a:endParaRPr>
            </a:p>
          </p:txBody>
        </p:sp>
        <p:sp>
          <p:nvSpPr>
            <p:cNvPr id="40" name="Rectangle 60"/>
            <p:cNvSpPr>
              <a:spLocks noChangeArrowheads="1"/>
            </p:cNvSpPr>
            <p:nvPr/>
          </p:nvSpPr>
          <p:spPr bwMode="auto">
            <a:xfrm>
              <a:off x="1379" y="3823"/>
              <a:ext cx="394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400" dirty="0">
                  <a:latin typeface="Arial Narrow" pitchFamily="34" charset="0"/>
                </a:rPr>
                <a:t>small</a:t>
              </a:r>
              <a:endParaRPr lang="en-US" altLang="en-AU" sz="2400" dirty="0">
                <a:latin typeface="Arial Narrow" pitchFamily="34" charset="0"/>
              </a:endParaRPr>
            </a:p>
          </p:txBody>
        </p:sp>
        <p:sp>
          <p:nvSpPr>
            <p:cNvPr id="41" name="Rectangle 61"/>
            <p:cNvSpPr>
              <a:spLocks noChangeArrowheads="1"/>
            </p:cNvSpPr>
            <p:nvPr/>
          </p:nvSpPr>
          <p:spPr bwMode="auto">
            <a:xfrm>
              <a:off x="2240" y="3823"/>
              <a:ext cx="696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400" dirty="0">
                  <a:latin typeface="Arial Narrow" pitchFamily="34" charset="0"/>
                </a:rPr>
                <a:t>moderate</a:t>
              </a:r>
              <a:endParaRPr lang="en-US" altLang="en-AU" sz="2400" dirty="0">
                <a:latin typeface="Arial Narrow" pitchFamily="34" charset="0"/>
              </a:endParaRPr>
            </a:p>
          </p:txBody>
        </p:sp>
        <p:sp>
          <p:nvSpPr>
            <p:cNvPr id="42" name="Rectangle 62"/>
            <p:cNvSpPr>
              <a:spLocks noChangeArrowheads="1"/>
            </p:cNvSpPr>
            <p:nvPr/>
          </p:nvSpPr>
          <p:spPr bwMode="auto">
            <a:xfrm>
              <a:off x="3326" y="3823"/>
              <a:ext cx="377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400">
                  <a:latin typeface="Arial Narrow" pitchFamily="34" charset="0"/>
                </a:rPr>
                <a:t>large</a:t>
              </a:r>
              <a:endParaRPr lang="en-US" altLang="en-AU" sz="2400">
                <a:latin typeface="Arial Narrow" pitchFamily="34" charset="0"/>
              </a:endParaRPr>
            </a:p>
          </p:txBody>
        </p:sp>
        <p:sp>
          <p:nvSpPr>
            <p:cNvPr id="43" name="Rectangle 63"/>
            <p:cNvSpPr>
              <a:spLocks noChangeArrowheads="1"/>
            </p:cNvSpPr>
            <p:nvPr/>
          </p:nvSpPr>
          <p:spPr bwMode="auto">
            <a:xfrm>
              <a:off x="4094" y="3823"/>
              <a:ext cx="723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400">
                  <a:latin typeface="Arial Narrow" pitchFamily="34" charset="0"/>
                </a:rPr>
                <a:t>very large</a:t>
              </a:r>
              <a:endParaRPr lang="en-US" altLang="en-AU" sz="2400">
                <a:latin typeface="Arial Narrow" pitchFamily="34" charset="0"/>
              </a:endParaRPr>
            </a:p>
          </p:txBody>
        </p:sp>
        <p:sp>
          <p:nvSpPr>
            <p:cNvPr id="44" name="Rectangle 64"/>
            <p:cNvSpPr>
              <a:spLocks noChangeArrowheads="1"/>
            </p:cNvSpPr>
            <p:nvPr/>
          </p:nvSpPr>
          <p:spPr bwMode="auto">
            <a:xfrm>
              <a:off x="5207" y="3823"/>
              <a:ext cx="353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18000" tIns="44450" rIns="18000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AU" altLang="en-AU" sz="2400" dirty="0" smtClean="0">
                  <a:latin typeface="Arial Narrow" pitchFamily="34" charset="0"/>
                </a:rPr>
                <a:t>huge</a:t>
              </a:r>
              <a:endParaRPr lang="en-US" altLang="en-AU" sz="2400" dirty="0">
                <a:latin typeface="Arial Narrow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4578609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3" grpId="0" uiExpand="1" build="p" bldLvl="3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4|1.1|6.1|10.4|12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4.6|6.2|3.3|2.9|4.1|4.9|5.6|3.1|4.5|15.9|7.6|12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6.1|9.4|2.8|2.8|1.9|2.1|4.1|8.7|10.5|7.7|5.4|9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6.1|9.4|2.8|2.8|1.9|2.1|4.1|8.7|10.5|7.7|5.4|9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4.6|7.9|1|2.3|3.1|8|9.4|8.4|2|11.8|6|5.7|11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8|10.4|5|4.4|2.5|3.6|4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10.5|7.6|19.6|18.5|14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3|8.3|3.7|11.8|11|3.3|14.9|4.6|7.8|11.2|15.5|6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.3|5.4|3.1|1.4|7.1|12.7|1.8|1.8|2.8|2|1.2|3.2|7.6|4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.3|5.4|3.1|1.4|7.1|12.7|1.8|1.8|2.8|2|1.2|3.2|7.6|4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1.1|5|21.3|12.2|15.2|11.1|4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1.1|5|21.3|12.2|15.2|11.1|4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9|5.3|5.4|4.8|8.9|8.5|6.3|3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9|5.3|5.4|4.8|8.9|8.5|6.3|3.7"/>
</p:tagLst>
</file>

<file path=ppt/theme/theme1.xml><?xml version="1.0" encoding="utf-8"?>
<a:theme xmlns:a="http://schemas.openxmlformats.org/drawingml/2006/main" name="Default Design">
  <a:themeElements>
    <a:clrScheme name="Default Design 3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CBCBCB"/>
      </a:accent1>
      <a:accent2>
        <a:srgbClr val="C0C0C0"/>
      </a:accent2>
      <a:accent3>
        <a:srgbClr val="FFFFFF"/>
      </a:accent3>
      <a:accent4>
        <a:srgbClr val="000000"/>
      </a:accent4>
      <a:accent5>
        <a:srgbClr val="E2E2E2"/>
      </a:accent5>
      <a:accent6>
        <a:srgbClr val="AEAEAE"/>
      </a:accent6>
      <a:hlink>
        <a:srgbClr val="4D4D4D"/>
      </a:hlink>
      <a:folHlink>
        <a:srgbClr val="868686"/>
      </a:folHlink>
    </a:clrScheme>
    <a:fontScheme name="Default Desig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84105</TotalTime>
  <Words>1900</Words>
  <Application>Microsoft Office PowerPoint</Application>
  <PresentationFormat>On-screen Show (4:3)</PresentationFormat>
  <Paragraphs>444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Arial Narrow</vt:lpstr>
      <vt:lpstr>Symbol</vt:lpstr>
      <vt:lpstr>Times</vt:lpstr>
      <vt:lpstr>Times New Roman</vt:lpstr>
      <vt:lpstr>Wingdings</vt:lpstr>
      <vt:lpstr>Wingdings 2</vt:lpstr>
      <vt:lpstr>Default Design</vt:lpstr>
      <vt:lpstr>Will Hopkins  William.Hopkins@vu.edu.au, WillTheKiwi@gmail.com,  sportsci.org/will Victoria University, Melbourne, Australia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Important effect sizes</dc:title>
  <dc:creator>Will Hopkins</dc:creator>
  <cp:lastModifiedBy>Will</cp:lastModifiedBy>
  <cp:revision>860</cp:revision>
  <cp:lastPrinted>2001-02-09T23:28:35Z</cp:lastPrinted>
  <dcterms:created xsi:type="dcterms:W3CDTF">2000-10-24T19:26:03Z</dcterms:created>
  <dcterms:modified xsi:type="dcterms:W3CDTF">2019-10-11T05:50:05Z</dcterms:modified>
</cp:coreProperties>
</file>